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61"/>
  </p:notesMasterIdLst>
  <p:handoutMasterIdLst>
    <p:handoutMasterId r:id="rId62"/>
  </p:handoutMasterIdLst>
  <p:sldIdLst>
    <p:sldId id="258" r:id="rId2"/>
    <p:sldId id="360" r:id="rId3"/>
    <p:sldId id="361" r:id="rId4"/>
    <p:sldId id="362" r:id="rId5"/>
    <p:sldId id="363" r:id="rId6"/>
    <p:sldId id="377" r:id="rId7"/>
    <p:sldId id="380" r:id="rId8"/>
    <p:sldId id="378" r:id="rId9"/>
    <p:sldId id="381" r:id="rId10"/>
    <p:sldId id="375" r:id="rId11"/>
    <p:sldId id="376" r:id="rId12"/>
    <p:sldId id="383" r:id="rId13"/>
    <p:sldId id="395" r:id="rId14"/>
    <p:sldId id="386" r:id="rId15"/>
    <p:sldId id="369" r:id="rId16"/>
    <p:sldId id="373" r:id="rId17"/>
    <p:sldId id="367" r:id="rId18"/>
    <p:sldId id="368" r:id="rId19"/>
    <p:sldId id="409" r:id="rId20"/>
    <p:sldId id="411" r:id="rId21"/>
    <p:sldId id="410" r:id="rId22"/>
    <p:sldId id="371" r:id="rId23"/>
    <p:sldId id="434" r:id="rId24"/>
    <p:sldId id="372" r:id="rId25"/>
    <p:sldId id="407" r:id="rId26"/>
    <p:sldId id="433" r:id="rId27"/>
    <p:sldId id="412" r:id="rId28"/>
    <p:sldId id="418" r:id="rId29"/>
    <p:sldId id="424" r:id="rId30"/>
    <p:sldId id="419" r:id="rId31"/>
    <p:sldId id="426" r:id="rId32"/>
    <p:sldId id="438" r:id="rId33"/>
    <p:sldId id="470" r:id="rId34"/>
    <p:sldId id="472" r:id="rId35"/>
    <p:sldId id="420" r:id="rId36"/>
    <p:sldId id="449" r:id="rId37"/>
    <p:sldId id="450" r:id="rId38"/>
    <p:sldId id="451" r:id="rId39"/>
    <p:sldId id="452" r:id="rId40"/>
    <p:sldId id="457" r:id="rId41"/>
    <p:sldId id="364" r:id="rId42"/>
    <p:sldId id="439" r:id="rId43"/>
    <p:sldId id="427" r:id="rId44"/>
    <p:sldId id="453" r:id="rId45"/>
    <p:sldId id="455" r:id="rId46"/>
    <p:sldId id="454" r:id="rId47"/>
    <p:sldId id="456" r:id="rId48"/>
    <p:sldId id="445" r:id="rId49"/>
    <p:sldId id="467" r:id="rId50"/>
    <p:sldId id="460" r:id="rId51"/>
    <p:sldId id="471" r:id="rId52"/>
    <p:sldId id="461" r:id="rId53"/>
    <p:sldId id="463" r:id="rId54"/>
    <p:sldId id="462" r:id="rId55"/>
    <p:sldId id="464" r:id="rId56"/>
    <p:sldId id="465" r:id="rId57"/>
    <p:sldId id="415" r:id="rId58"/>
    <p:sldId id="440" r:id="rId59"/>
    <p:sldId id="416" r:id="rId60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Designformatvorlage 1 - Akz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1187" autoAdjust="0"/>
  </p:normalViewPr>
  <p:slideViewPr>
    <p:cSldViewPr>
      <p:cViewPr varScale="1">
        <p:scale>
          <a:sx n="109" d="100"/>
          <a:sy n="109" d="100"/>
        </p:scale>
        <p:origin x="159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61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66"/>
    </p:cViewPr>
  </p:sorterViewPr>
  <p:notesViewPr>
    <p:cSldViewPr>
      <p:cViewPr varScale="1">
        <p:scale>
          <a:sx n="70" d="100"/>
          <a:sy n="70" d="100"/>
        </p:scale>
        <p:origin x="-2814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4665BA-92C8-4936-8A06-F89BA8EAC217}" type="datetimeFigureOut">
              <a:rPr lang="de-DE" smtClean="0"/>
              <a:pPr/>
              <a:t>12.04.2016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1A3D01-199C-43CA-8849-EA02EA98CC09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0411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81F6BC-EE38-466E-84DB-BC6AF508A181}" type="datetimeFigureOut">
              <a:rPr lang="de-DE" smtClean="0"/>
              <a:pPr/>
              <a:t>12.04.2016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62A29D-BD11-4EF1-8D70-E2B1C10C1A0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3667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56AB80-94AA-4857-9904-698C9E60B8B1}" type="slidenum">
              <a:rPr lang="de-DE" smtClean="0"/>
              <a:pPr/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2A29D-BD11-4EF1-8D70-E2B1C10C1A03}" type="slidenum">
              <a:rPr lang="de-DE" smtClean="0"/>
              <a:pPr/>
              <a:t>32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91692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2A29D-BD11-4EF1-8D70-E2B1C10C1A03}" type="slidenum">
              <a:rPr lang="de-DE" smtClean="0"/>
              <a:pPr/>
              <a:t>33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33688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2A29D-BD11-4EF1-8D70-E2B1C10C1A03}" type="slidenum">
              <a:rPr lang="de-DE" smtClean="0"/>
              <a:pPr/>
              <a:t>34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29662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2A29D-BD11-4EF1-8D70-E2B1C10C1A03}" type="slidenum">
              <a:rPr lang="de-DE" smtClean="0"/>
              <a:pPr/>
              <a:t>40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43626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2A29D-BD11-4EF1-8D70-E2B1C10C1A03}" type="slidenum">
              <a:rPr lang="de-DE" smtClean="0"/>
              <a:pPr/>
              <a:t>45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5222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2A29D-BD11-4EF1-8D70-E2B1C10C1A03}" type="slidenum">
              <a:rPr lang="de-DE" smtClean="0"/>
              <a:pPr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14655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2A29D-BD11-4EF1-8D70-E2B1C10C1A03}" type="slidenum">
              <a:rPr lang="de-DE" smtClean="0"/>
              <a:pPr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00633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2A29D-BD11-4EF1-8D70-E2B1C10C1A03}" type="slidenum">
              <a:rPr lang="de-DE" smtClean="0"/>
              <a:pPr/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89712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2A29D-BD11-4EF1-8D70-E2B1C10C1A03}" type="slidenum">
              <a:rPr lang="de-DE" smtClean="0"/>
              <a:pPr/>
              <a:t>24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203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2A29D-BD11-4EF1-8D70-E2B1C10C1A03}" type="slidenum">
              <a:rPr lang="de-DE" smtClean="0"/>
              <a:pPr/>
              <a:t>25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09776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2A29D-BD11-4EF1-8D70-E2B1C10C1A03}" type="slidenum">
              <a:rPr lang="de-DE" smtClean="0"/>
              <a:pPr/>
              <a:t>29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48459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2A29D-BD11-4EF1-8D70-E2B1C10C1A03}" type="slidenum">
              <a:rPr lang="de-DE" smtClean="0"/>
              <a:pPr/>
              <a:t>30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53523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2A29D-BD11-4EF1-8D70-E2B1C10C1A03}" type="slidenum">
              <a:rPr lang="de-DE" smtClean="0"/>
              <a:pPr/>
              <a:t>31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452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de-DE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© </a:t>
            </a:r>
            <a:r>
              <a:rPr lang="de-DE" dirty="0" err="1"/>
              <a:t>siberas</a:t>
            </a:r>
            <a:r>
              <a:rPr lang="de-DE" dirty="0"/>
              <a:t> 2016   |   </a:t>
            </a:r>
            <a:fld id="{4CC8593D-3EC6-4B22-8D7E-EE84990A0848}" type="slidenum">
              <a:rPr lang="de-DE" smtClean="0"/>
              <a:pPr/>
              <a:t>‹Nr.›</a:t>
            </a:fld>
            <a:r>
              <a:rPr lang="de-DE" dirty="0"/>
              <a:t> / 59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© siberas 2016   |   ‹Nr.› / 61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8FBC750-FB20-42C9-957F-58B9AB52520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© siberas 2016   |   ‹Nr.› / 61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8FBC750-FB20-42C9-957F-58B9AB52520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© siberas 2016   |   ‹Nr.› / 61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8FBC750-FB20-42C9-957F-58B9AB52520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1340768"/>
            <a:ext cx="8248650" cy="4824536"/>
          </a:xfrm>
        </p:spPr>
        <p:txBody>
          <a:bodyPr/>
          <a:lstStyle>
            <a:lvl1pPr>
              <a:buClr>
                <a:srgbClr val="FF0000"/>
              </a:buClr>
              <a:buFont typeface="Wingdings" pitchFamily="2" charset="2"/>
              <a:buChar char="§"/>
              <a:defRPr sz="2800">
                <a:solidFill>
                  <a:schemeClr val="bg1"/>
                </a:solidFill>
              </a:defRPr>
            </a:lvl1pPr>
            <a:lvl2pPr>
              <a:buClr>
                <a:srgbClr val="FF0000"/>
              </a:buClr>
              <a:buFont typeface="Arial" pitchFamily="34" charset="0"/>
              <a:buChar char="•"/>
              <a:defRPr sz="2500">
                <a:solidFill>
                  <a:schemeClr val="bg1"/>
                </a:solidFill>
              </a:defRPr>
            </a:lvl2pPr>
            <a:lvl3pPr>
              <a:buFont typeface="Arial" pitchFamily="34" charset="0"/>
              <a:buChar char="•"/>
              <a:defRPr sz="2300">
                <a:solidFill>
                  <a:schemeClr val="bg1"/>
                </a:solidFill>
              </a:defRPr>
            </a:lvl3pPr>
            <a:lvl4pPr>
              <a:buFont typeface="Arial" pitchFamily="34" charset="0"/>
              <a:buChar char="•"/>
              <a:defRPr sz="1900">
                <a:solidFill>
                  <a:schemeClr val="bg1"/>
                </a:solidFill>
              </a:defRPr>
            </a:lvl4pPr>
            <a:lvl5pPr>
              <a:buFont typeface="Arial" pitchFamily="34" charset="0"/>
              <a:buChar char="•"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e-DE" dirty="0"/>
          </a:p>
        </p:txBody>
      </p:sp>
      <p:sp>
        <p:nvSpPr>
          <p:cNvPr id="7" name="Rectangle 6"/>
          <p:cNvSpPr/>
          <p:nvPr userDrawn="1"/>
        </p:nvSpPr>
        <p:spPr>
          <a:xfrm>
            <a:off x="428596" y="620688"/>
            <a:ext cx="271492" cy="2691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DE"/>
          </a:p>
        </p:txBody>
      </p:sp>
      <p:sp>
        <p:nvSpPr>
          <p:cNvPr id="8" name="Rectangle 7"/>
          <p:cNvSpPr/>
          <p:nvPr userDrawn="1"/>
        </p:nvSpPr>
        <p:spPr>
          <a:xfrm>
            <a:off x="776260" y="620688"/>
            <a:ext cx="192908" cy="2691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DE"/>
          </a:p>
        </p:txBody>
      </p:sp>
      <p:sp>
        <p:nvSpPr>
          <p:cNvPr id="9" name="Rectangle 8"/>
          <p:cNvSpPr/>
          <p:nvPr userDrawn="1"/>
        </p:nvSpPr>
        <p:spPr>
          <a:xfrm>
            <a:off x="1052486" y="620688"/>
            <a:ext cx="126231" cy="2691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DE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1250022" y="357822"/>
            <a:ext cx="7400948" cy="792089"/>
          </a:xfrm>
        </p:spPr>
        <p:txBody>
          <a:bodyPr>
            <a:normAutofit/>
          </a:bodyPr>
          <a:lstStyle>
            <a:lvl1pPr algn="l"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de-DE" dirty="0"/>
          </a:p>
        </p:txBody>
      </p:sp>
      <p:cxnSp>
        <p:nvCxnSpPr>
          <p:cNvPr id="4" name="Gerade Verbindung 3"/>
          <p:cNvCxnSpPr/>
          <p:nvPr userDrawn="1"/>
        </p:nvCxnSpPr>
        <p:spPr>
          <a:xfrm>
            <a:off x="475437" y="6309320"/>
            <a:ext cx="824786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8830" y="6448485"/>
            <a:ext cx="1153483" cy="234956"/>
          </a:xfrm>
          <a:prstGeom prst="rect">
            <a:avLst/>
          </a:prstGeom>
        </p:spPr>
      </p:pic>
      <p:sp>
        <p:nvSpPr>
          <p:cNvPr id="2" name="Textfeld 1"/>
          <p:cNvSpPr txBox="1"/>
          <p:nvPr userDrawn="1"/>
        </p:nvSpPr>
        <p:spPr>
          <a:xfrm>
            <a:off x="3082880" y="6422848"/>
            <a:ext cx="30329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>
                <a:solidFill>
                  <a:schemeClr val="bg1">
                    <a:lumMod val="50000"/>
                  </a:schemeClr>
                </a:solidFill>
              </a:rPr>
              <a:t>© </a:t>
            </a:r>
            <a:r>
              <a:rPr lang="de-DE" sz="1200" dirty="0" err="1">
                <a:solidFill>
                  <a:schemeClr val="bg1">
                    <a:lumMod val="50000"/>
                  </a:schemeClr>
                </a:solidFill>
              </a:rPr>
              <a:t>siberas</a:t>
            </a:r>
            <a:r>
              <a:rPr lang="de-DE" sz="1200" dirty="0">
                <a:solidFill>
                  <a:schemeClr val="bg1">
                    <a:lumMod val="50000"/>
                  </a:schemeClr>
                </a:solidFill>
              </a:rPr>
              <a:t> 2016   |   </a:t>
            </a:r>
            <a:fld id="{4CC8593D-3EC6-4B22-8D7E-EE84990A0848}" type="slidenum">
              <a:rPr lang="de-DE" sz="1200" smtClean="0">
                <a:solidFill>
                  <a:schemeClr val="bg1">
                    <a:lumMod val="50000"/>
                  </a:schemeClr>
                </a:solidFill>
              </a:rPr>
              <a:pPr algn="ctr"/>
              <a:t>‹Nr.›</a:t>
            </a:fld>
            <a:r>
              <a:rPr lang="de-DE" sz="1200" dirty="0">
                <a:solidFill>
                  <a:schemeClr val="bg1">
                    <a:lumMod val="50000"/>
                  </a:schemeClr>
                </a:solidFill>
              </a:rPr>
              <a:t> / 59</a:t>
            </a:r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472" y="6399386"/>
            <a:ext cx="1308745" cy="32392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1785932" y="2786058"/>
            <a:ext cx="6943482" cy="785818"/>
          </a:xfrm>
        </p:spPr>
        <p:txBody>
          <a:bodyPr>
            <a:noAutofit/>
          </a:bodyPr>
          <a:lstStyle>
            <a:lvl1pPr>
              <a:buNone/>
              <a:defRPr sz="4400">
                <a:solidFill>
                  <a:schemeClr val="bg1"/>
                </a:solidFill>
              </a:defRPr>
            </a:lvl1pPr>
          </a:lstStyle>
          <a:p>
            <a:pPr lvl="0"/>
            <a:endParaRPr lang="de-DE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857224" y="3036091"/>
            <a:ext cx="285752" cy="28575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tangle 15"/>
          <p:cNvSpPr/>
          <p:nvPr userDrawn="1"/>
        </p:nvSpPr>
        <p:spPr>
          <a:xfrm>
            <a:off x="1214414" y="3036091"/>
            <a:ext cx="214314" cy="28575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Rectangle 16"/>
          <p:cNvSpPr/>
          <p:nvPr userDrawn="1"/>
        </p:nvSpPr>
        <p:spPr>
          <a:xfrm>
            <a:off x="1500166" y="3036091"/>
            <a:ext cx="142876" cy="28575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9" name="Gerade Verbindung 8"/>
          <p:cNvCxnSpPr/>
          <p:nvPr userDrawn="1"/>
        </p:nvCxnSpPr>
        <p:spPr>
          <a:xfrm>
            <a:off x="475437" y="6309320"/>
            <a:ext cx="824786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feld 12"/>
          <p:cNvSpPr txBox="1"/>
          <p:nvPr userDrawn="1"/>
        </p:nvSpPr>
        <p:spPr>
          <a:xfrm>
            <a:off x="3082880" y="6422848"/>
            <a:ext cx="30329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>
                <a:solidFill>
                  <a:schemeClr val="bg1">
                    <a:lumMod val="50000"/>
                  </a:schemeClr>
                </a:solidFill>
              </a:rPr>
              <a:t>© </a:t>
            </a:r>
            <a:r>
              <a:rPr lang="de-DE" sz="1200" dirty="0" err="1">
                <a:solidFill>
                  <a:schemeClr val="bg1">
                    <a:lumMod val="50000"/>
                  </a:schemeClr>
                </a:solidFill>
              </a:rPr>
              <a:t>siberas</a:t>
            </a:r>
            <a:r>
              <a:rPr lang="de-DE" sz="1200" dirty="0">
                <a:solidFill>
                  <a:schemeClr val="bg1">
                    <a:lumMod val="50000"/>
                  </a:schemeClr>
                </a:solidFill>
              </a:rPr>
              <a:t> 2016   |   </a:t>
            </a:r>
            <a:fld id="{4CC8593D-3EC6-4B22-8D7E-EE84990A0848}" type="slidenum">
              <a:rPr lang="de-DE" sz="1200" smtClean="0">
                <a:solidFill>
                  <a:schemeClr val="bg1">
                    <a:lumMod val="50000"/>
                  </a:schemeClr>
                </a:solidFill>
              </a:rPr>
              <a:pPr algn="ctr"/>
              <a:t>‹Nr.›</a:t>
            </a:fld>
            <a:r>
              <a:rPr lang="de-DE" sz="1200" dirty="0">
                <a:solidFill>
                  <a:schemeClr val="bg1">
                    <a:lumMod val="50000"/>
                  </a:schemeClr>
                </a:solidFill>
              </a:rPr>
              <a:t> / 59</a:t>
            </a:r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8830" y="6448485"/>
            <a:ext cx="1153483" cy="234956"/>
          </a:xfrm>
          <a:prstGeom prst="rect">
            <a:avLst/>
          </a:prstGeom>
        </p:spPr>
      </p:pic>
      <p:pic>
        <p:nvPicPr>
          <p:cNvPr id="14" name="Grafik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472" y="6399386"/>
            <a:ext cx="1308745" cy="32392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© siberas 2016   |   ‹Nr.› / 61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8FBC750-FB20-42C9-957F-58B9AB52520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© siberas 2016   |   ‹Nr.› / 61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8FBC750-FB20-42C9-957F-58B9AB52520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© siberas 2016   |   ‹Nr.› / 61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8FBC750-FB20-42C9-957F-58B9AB52520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© siberas 2016   |   ‹Nr.› / 61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8FBC750-FB20-42C9-957F-58B9AB52520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© siberas 2016   |   ‹Nr.› / 61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8FBC750-FB20-42C9-957F-58B9AB52520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© siberas 2016   |   ‹Nr.› / 61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8FBC750-FB20-42C9-957F-58B9AB52520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7000">
              <a:srgbClr val="040404"/>
            </a:gs>
            <a:gs pos="35000">
              <a:srgbClr val="080808">
                <a:lumMod val="95000"/>
                <a:lumOff val="5000"/>
              </a:srgbClr>
            </a:gs>
            <a:gs pos="0">
              <a:schemeClr val="tx1">
                <a:alpha val="94000"/>
                <a:lumMod val="74000"/>
                <a:lumOff val="26000"/>
              </a:schemeClr>
            </a:gs>
            <a:gs pos="100000">
              <a:schemeClr val="tx1">
                <a:lumMod val="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gif"/><Relationship Id="rId4" Type="http://schemas.openxmlformats.org/officeDocument/2006/relationships/image" Target="../media/image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 descr="horizon.png"/>
          <p:cNvPicPr>
            <a:picLocks noChangeAspect="1"/>
          </p:cNvPicPr>
          <p:nvPr/>
        </p:nvPicPr>
        <p:blipFill>
          <a:blip r:embed="rId3" cstate="print"/>
          <a:srcRect t="33333"/>
          <a:stretch>
            <a:fillRect/>
          </a:stretch>
        </p:blipFill>
        <p:spPr>
          <a:xfrm>
            <a:off x="36512" y="260648"/>
            <a:ext cx="9144000" cy="4572000"/>
          </a:xfrm>
          <a:prstGeom prst="rect">
            <a:avLst/>
          </a:prstGeom>
        </p:spPr>
      </p:pic>
      <p:sp>
        <p:nvSpPr>
          <p:cNvPr id="9" name="Titel 1"/>
          <p:cNvSpPr>
            <a:spLocks noGrp="1"/>
          </p:cNvSpPr>
          <p:nvPr>
            <p:ph type="ctrTitle"/>
          </p:nvPr>
        </p:nvSpPr>
        <p:spPr>
          <a:xfrm>
            <a:off x="1547664" y="2924944"/>
            <a:ext cx="5976664" cy="720080"/>
          </a:xfrm>
        </p:spPr>
        <p:txBody>
          <a:bodyPr/>
          <a:lstStyle/>
          <a:p>
            <a:r>
              <a:rPr lang="en-US" sz="3600" cap="none" dirty="0" err="1">
                <a:latin typeface="Calibri" panose="020F0502020204030204" pitchFamily="34" charset="0"/>
              </a:rPr>
              <a:t>Pwning</a:t>
            </a:r>
            <a:r>
              <a:rPr lang="en-US" sz="3600" cap="none">
                <a:latin typeface="Calibri" panose="020F0502020204030204" pitchFamily="34" charset="0"/>
              </a:rPr>
              <a:t> Adobe Reader</a:t>
            </a:r>
            <a:endParaRPr lang="de-DE" sz="3600" cap="none">
              <a:latin typeface="Calibri" panose="020F0502020204030204" pitchFamily="34" charset="0"/>
            </a:endParaRPr>
          </a:p>
        </p:txBody>
      </p:sp>
      <p:sp>
        <p:nvSpPr>
          <p:cNvPr id="10" name="Untertitel 2"/>
          <p:cNvSpPr>
            <a:spLocks noGrp="1"/>
          </p:cNvSpPr>
          <p:nvPr>
            <p:ph type="subTitle" idx="1"/>
          </p:nvPr>
        </p:nvSpPr>
        <p:spPr>
          <a:xfrm>
            <a:off x="2037566" y="4159193"/>
            <a:ext cx="5054714" cy="936104"/>
          </a:xfrm>
        </p:spPr>
        <p:txBody>
          <a:bodyPr>
            <a:normAutofit/>
          </a:bodyPr>
          <a:lstStyle/>
          <a:p>
            <a:r>
              <a:rPr lang="en-US" sz="2400">
                <a:solidFill>
                  <a:srgbClr val="FF0000"/>
                </a:solidFill>
                <a:latin typeface="Calibri" panose="020F0502020204030204" pitchFamily="34" charset="0"/>
              </a:rPr>
              <a:t>Abusing the Reader’s embedded XFA engine for reliable Exploitation</a:t>
            </a:r>
            <a:endParaRPr lang="de-DE" sz="240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Untertitel 9"/>
          <p:cNvSpPr txBox="1">
            <a:spLocks/>
          </p:cNvSpPr>
          <p:nvPr/>
        </p:nvSpPr>
        <p:spPr>
          <a:xfrm>
            <a:off x="3211760" y="5301208"/>
            <a:ext cx="2728392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DE" sz="20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</a:rPr>
              <a:t>Sebastian Apelt</a:t>
            </a:r>
            <a:endParaRPr kumimoji="0" lang="de-DE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de-DE" sz="1400">
                <a:solidFill>
                  <a:schemeClr val="bg1"/>
                </a:solidFill>
                <a:latin typeface="Calibri" panose="020F0502020204030204" pitchFamily="34" charset="0"/>
              </a:rPr>
              <a:t>sebastian.apelt@siberas.de</a:t>
            </a:r>
            <a:endParaRPr lang="de-DE" sz="1400" noProof="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7524328" y="6309320"/>
            <a:ext cx="105349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400" dirty="0">
                <a:solidFill>
                  <a:schemeClr val="bg1"/>
                </a:solidFill>
                <a:latin typeface="Calibri" panose="020F0502020204030204" pitchFamily="34" charset="0"/>
              </a:rPr>
              <a:t>2016/03/24</a:t>
            </a:r>
            <a:endParaRPr lang="de-DE" dirty="0">
              <a:solidFill>
                <a:schemeClr val="bg1"/>
              </a:solidFill>
            </a:endParaRP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59" y="620688"/>
            <a:ext cx="2304257" cy="469359"/>
          </a:xfrm>
          <a:prstGeom prst="rect">
            <a:avLst/>
          </a:prstGeom>
        </p:spPr>
      </p:pic>
      <p:pic>
        <p:nvPicPr>
          <p:cNvPr id="3" name="Grafik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620688"/>
            <a:ext cx="2820466" cy="69808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/>
              <a:t>(Short!) Introduction to XFA</a:t>
            </a:r>
          </a:p>
        </p:txBody>
      </p:sp>
    </p:spTree>
    <p:extLst>
      <p:ext uri="{BB962C8B-B14F-4D97-AF65-F5344CB8AC3E}">
        <p14:creationId xmlns:p14="http://schemas.microsoft.com/office/powerpoint/2010/main" val="32092631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 dirty="0"/>
              <a:t>XFA: „XML Forms </a:t>
            </a:r>
            <a:r>
              <a:rPr lang="de-DE" sz="2800" dirty="0" err="1"/>
              <a:t>Architecture</a:t>
            </a:r>
            <a:r>
              <a:rPr lang="de-DE" sz="2800" dirty="0"/>
              <a:t>“</a:t>
            </a:r>
          </a:p>
          <a:p>
            <a:pPr lvl="1"/>
            <a:r>
              <a:rPr lang="de-DE" sz="2500" dirty="0" err="1"/>
              <a:t>Specification</a:t>
            </a:r>
            <a:r>
              <a:rPr lang="de-DE" sz="2500" dirty="0"/>
              <a:t> </a:t>
            </a:r>
            <a:r>
              <a:rPr lang="de-DE" sz="2500" dirty="0" err="1"/>
              <a:t>developed</a:t>
            </a:r>
            <a:r>
              <a:rPr lang="de-DE" sz="2500" dirty="0"/>
              <a:t> </a:t>
            </a:r>
            <a:r>
              <a:rPr lang="de-DE" sz="2500" dirty="0" err="1"/>
              <a:t>by</a:t>
            </a:r>
            <a:r>
              <a:rPr lang="de-DE" sz="2500" dirty="0"/>
              <a:t> </a:t>
            </a:r>
            <a:r>
              <a:rPr lang="de-DE" sz="2500" dirty="0" err="1"/>
              <a:t>JetForm</a:t>
            </a:r>
            <a:r>
              <a:rPr lang="de-DE" sz="2500" dirty="0"/>
              <a:t>, </a:t>
            </a:r>
            <a:r>
              <a:rPr lang="de-DE" sz="2500" dirty="0" err="1"/>
              <a:t>later</a:t>
            </a:r>
            <a:r>
              <a:rPr lang="de-DE" sz="2500" dirty="0"/>
              <a:t> </a:t>
            </a:r>
            <a:r>
              <a:rPr lang="de-DE" sz="2500" dirty="0" err="1"/>
              <a:t>Accelio</a:t>
            </a:r>
            <a:r>
              <a:rPr lang="de-DE" sz="2500" dirty="0"/>
              <a:t> (</a:t>
            </a:r>
            <a:r>
              <a:rPr lang="de-DE" sz="2500" dirty="0" err="1"/>
              <a:t>acquired</a:t>
            </a:r>
            <a:r>
              <a:rPr lang="de-DE" sz="2500" dirty="0"/>
              <a:t> </a:t>
            </a:r>
            <a:r>
              <a:rPr lang="de-DE" sz="2500" dirty="0" err="1"/>
              <a:t>by</a:t>
            </a:r>
            <a:r>
              <a:rPr lang="de-DE" sz="2500" dirty="0"/>
              <a:t> Adobe in 2002) – not a </a:t>
            </a:r>
            <a:r>
              <a:rPr lang="de-DE" sz="2500" dirty="0" err="1"/>
              <a:t>standard</a:t>
            </a:r>
            <a:endParaRPr lang="de-DE" sz="2500" dirty="0"/>
          </a:p>
          <a:p>
            <a:pPr lvl="1"/>
            <a:r>
              <a:rPr lang="de-DE" sz="2500" dirty="0" err="1"/>
              <a:t>Latest</a:t>
            </a:r>
            <a:r>
              <a:rPr lang="de-DE" sz="2500" dirty="0"/>
              <a:t> </a:t>
            </a:r>
            <a:r>
              <a:rPr lang="de-DE" sz="2500" dirty="0" err="1"/>
              <a:t>version</a:t>
            </a:r>
            <a:r>
              <a:rPr lang="de-DE" sz="2500" dirty="0"/>
              <a:t>: 3.3 (01/2012): Easy </a:t>
            </a:r>
            <a:r>
              <a:rPr lang="de-DE" sz="2500" dirty="0" err="1"/>
              <a:t>read</a:t>
            </a:r>
            <a:r>
              <a:rPr lang="de-DE" sz="2500" dirty="0"/>
              <a:t> </a:t>
            </a:r>
            <a:r>
              <a:rPr lang="de-DE" sz="2500" dirty="0" err="1"/>
              <a:t>of</a:t>
            </a:r>
            <a:r>
              <a:rPr lang="de-DE" sz="2500" dirty="0"/>
              <a:t> 1584 </a:t>
            </a:r>
            <a:r>
              <a:rPr lang="de-DE" sz="2500" dirty="0" err="1"/>
              <a:t>pages</a:t>
            </a:r>
            <a:r>
              <a:rPr lang="de-DE" sz="2500" dirty="0"/>
              <a:t>.</a:t>
            </a:r>
          </a:p>
          <a:p>
            <a:pPr lvl="1"/>
            <a:r>
              <a:rPr lang="de-DE" sz="2500" dirty="0"/>
              <a:t>Brings </a:t>
            </a:r>
            <a:r>
              <a:rPr lang="de-DE" sz="2500" i="1" dirty="0" err="1"/>
              <a:t>dynamic</a:t>
            </a:r>
            <a:r>
              <a:rPr lang="de-DE" sz="2500" dirty="0"/>
              <a:t> </a:t>
            </a:r>
            <a:r>
              <a:rPr lang="de-DE" sz="2500" dirty="0" err="1"/>
              <a:t>behavior</a:t>
            </a:r>
            <a:r>
              <a:rPr lang="de-DE" sz="2500" dirty="0"/>
              <a:t> </a:t>
            </a:r>
            <a:r>
              <a:rPr lang="de-DE" sz="2500" dirty="0" err="1"/>
              <a:t>to</a:t>
            </a:r>
            <a:r>
              <a:rPr lang="de-DE" sz="2500" dirty="0"/>
              <a:t> </a:t>
            </a:r>
            <a:r>
              <a:rPr lang="de-DE" sz="2500" dirty="0" err="1"/>
              <a:t>the</a:t>
            </a:r>
            <a:r>
              <a:rPr lang="de-DE" sz="2500" dirty="0"/>
              <a:t> </a:t>
            </a:r>
            <a:r>
              <a:rPr lang="de-DE" sz="2500" i="1" dirty="0" err="1"/>
              <a:t>static</a:t>
            </a:r>
            <a:r>
              <a:rPr lang="de-DE" sz="2500" dirty="0"/>
              <a:t> PDF </a:t>
            </a:r>
            <a:r>
              <a:rPr lang="de-DE" sz="2500" dirty="0" err="1"/>
              <a:t>world</a:t>
            </a:r>
            <a:r>
              <a:rPr lang="de-DE" sz="2500" dirty="0"/>
              <a:t>: Forms </a:t>
            </a:r>
            <a:r>
              <a:rPr lang="de-DE" sz="2500" dirty="0" err="1"/>
              <a:t>that</a:t>
            </a:r>
            <a:r>
              <a:rPr lang="de-DE" sz="2500" dirty="0"/>
              <a:t> </a:t>
            </a:r>
            <a:r>
              <a:rPr lang="de-DE" sz="2500" dirty="0" err="1"/>
              <a:t>can</a:t>
            </a:r>
            <a:r>
              <a:rPr lang="de-DE" sz="2500" dirty="0"/>
              <a:t> </a:t>
            </a:r>
            <a:r>
              <a:rPr lang="de-DE" sz="2500" dirty="0" err="1"/>
              <a:t>dynamically</a:t>
            </a:r>
            <a:r>
              <a:rPr lang="de-DE" sz="2500" dirty="0"/>
              <a:t> </a:t>
            </a:r>
            <a:r>
              <a:rPr lang="de-DE" sz="2500" dirty="0" err="1"/>
              <a:t>change</a:t>
            </a:r>
            <a:r>
              <a:rPr lang="de-DE" sz="2500" dirty="0"/>
              <a:t> </a:t>
            </a:r>
            <a:r>
              <a:rPr lang="de-DE" sz="2500" dirty="0" err="1"/>
              <a:t>their</a:t>
            </a:r>
            <a:r>
              <a:rPr lang="de-DE" sz="2500" dirty="0"/>
              <a:t> </a:t>
            </a:r>
            <a:r>
              <a:rPr lang="de-DE" sz="2500" dirty="0" err="1"/>
              <a:t>layout</a:t>
            </a:r>
            <a:r>
              <a:rPr lang="de-DE" sz="2500" dirty="0"/>
              <a:t>!</a:t>
            </a:r>
          </a:p>
          <a:p>
            <a:pPr lvl="1"/>
            <a:r>
              <a:rPr lang="de-DE" dirty="0"/>
              <a:t>Dynamic </a:t>
            </a:r>
            <a:r>
              <a:rPr lang="de-DE" dirty="0" err="1"/>
              <a:t>nature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XFA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powered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Javascript</a:t>
            </a:r>
            <a:r>
              <a:rPr lang="de-DE" dirty="0"/>
              <a:t> (</a:t>
            </a:r>
            <a:r>
              <a:rPr lang="de-DE" dirty="0" err="1"/>
              <a:t>Spidermonkey</a:t>
            </a:r>
            <a:r>
              <a:rPr lang="de-DE" dirty="0"/>
              <a:t> 24 </a:t>
            </a:r>
            <a:r>
              <a:rPr lang="de-DE" dirty="0" err="1"/>
              <a:t>since</a:t>
            </a:r>
            <a:r>
              <a:rPr lang="de-DE" dirty="0"/>
              <a:t> AR DC)</a:t>
            </a:r>
            <a:endParaRPr lang="de-DE" sz="2500" dirty="0"/>
          </a:p>
          <a:p>
            <a:pPr lvl="1"/>
            <a:r>
              <a:rPr lang="de-DE" sz="2500" dirty="0"/>
              <a:t>XFA not </a:t>
            </a:r>
            <a:r>
              <a:rPr lang="de-DE" sz="2500" dirty="0" err="1"/>
              <a:t>supported</a:t>
            </a:r>
            <a:r>
              <a:rPr lang="de-DE" sz="2500" dirty="0"/>
              <a:t> </a:t>
            </a:r>
            <a:r>
              <a:rPr lang="de-DE" sz="2500" dirty="0" err="1"/>
              <a:t>by</a:t>
            </a:r>
            <a:r>
              <a:rPr lang="de-DE" sz="2500" dirty="0"/>
              <a:t> </a:t>
            </a:r>
            <a:r>
              <a:rPr lang="de-DE" sz="2500" dirty="0" err="1"/>
              <a:t>many</a:t>
            </a:r>
            <a:r>
              <a:rPr lang="de-DE" sz="2500" dirty="0"/>
              <a:t> PDF Readers, </a:t>
            </a:r>
            <a:r>
              <a:rPr lang="de-DE" sz="2500" dirty="0" err="1"/>
              <a:t>yet</a:t>
            </a:r>
            <a:r>
              <a:rPr lang="de-DE" sz="2500" dirty="0"/>
              <a:t> (Chrome/</a:t>
            </a:r>
            <a:r>
              <a:rPr lang="de-DE" sz="2500" dirty="0" err="1"/>
              <a:t>Chromium</a:t>
            </a:r>
            <a:r>
              <a:rPr lang="de-DE" sz="2500" dirty="0"/>
              <a:t>, Firefox, Windows,...)</a:t>
            </a:r>
          </a:p>
          <a:p>
            <a:pPr lvl="1"/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/>
              <a:t>(Short!) Introduction to XFA</a:t>
            </a:r>
          </a:p>
        </p:txBody>
      </p:sp>
    </p:spTree>
    <p:extLst>
      <p:ext uri="{BB962C8B-B14F-4D97-AF65-F5344CB8AC3E}">
        <p14:creationId xmlns:p14="http://schemas.microsoft.com/office/powerpoint/2010/main" val="31586773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800"/>
              <a:t>XFA form data itself is an XML-structure embedded in the PDF, a so-called </a:t>
            </a:r>
            <a:r>
              <a:rPr lang="de-DE" sz="2800" i="1"/>
              <a:t>XDP</a:t>
            </a:r>
            <a:r>
              <a:rPr lang="de-DE" sz="2800"/>
              <a:t>-Packet</a:t>
            </a:r>
          </a:p>
          <a:p>
            <a:r>
              <a:rPr lang="de-DE"/>
              <a:t>Javascript embedded in this XDP</a:t>
            </a:r>
          </a:p>
          <a:p>
            <a:pPr lvl="1"/>
            <a:r>
              <a:rPr lang="de-DE"/>
              <a:t>Executed upon events (e.g. document is fully loaded, user clicks on button, etc.)</a:t>
            </a:r>
          </a:p>
          <a:p>
            <a:r>
              <a:rPr lang="de-DE" sz="2800"/>
              <a:t>A practical example…</a:t>
            </a:r>
          </a:p>
          <a:p>
            <a:endParaRPr lang="de-DE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/>
              <a:t>(Short!) Introduction </a:t>
            </a:r>
            <a:r>
              <a:rPr lang="de-DE" sz="3000"/>
              <a:t>to XFA</a:t>
            </a:r>
          </a:p>
        </p:txBody>
      </p:sp>
    </p:spTree>
    <p:extLst>
      <p:ext uri="{BB962C8B-B14F-4D97-AF65-F5344CB8AC3E}">
        <p14:creationId xmlns:p14="http://schemas.microsoft.com/office/powerpoint/2010/main" val="3850809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feld 27"/>
          <p:cNvSpPr txBox="1"/>
          <p:nvPr/>
        </p:nvSpPr>
        <p:spPr>
          <a:xfrm>
            <a:off x="323528" y="935463"/>
            <a:ext cx="5490298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>
                <a:solidFill>
                  <a:schemeClr val="bg1"/>
                </a:solidFill>
              </a:rPr>
              <a:t>&lt;</a:t>
            </a:r>
            <a:r>
              <a:rPr lang="de-DE" sz="1400" dirty="0" err="1">
                <a:solidFill>
                  <a:schemeClr val="bg1"/>
                </a:solidFill>
              </a:rPr>
              <a:t>xdp:xdp</a:t>
            </a:r>
            <a:r>
              <a:rPr lang="de-DE" sz="1400" dirty="0">
                <a:solidFill>
                  <a:schemeClr val="bg1"/>
                </a:solidFill>
              </a:rPr>
              <a:t> </a:t>
            </a:r>
            <a:r>
              <a:rPr lang="de-DE" sz="1400" dirty="0" err="1">
                <a:solidFill>
                  <a:schemeClr val="bg1"/>
                </a:solidFill>
              </a:rPr>
              <a:t>xmlns:xdp</a:t>
            </a:r>
            <a:r>
              <a:rPr lang="de-DE" sz="1400" dirty="0">
                <a:solidFill>
                  <a:schemeClr val="bg1"/>
                </a:solidFill>
              </a:rPr>
              <a:t>="http://ns.adobe.com/</a:t>
            </a:r>
            <a:r>
              <a:rPr lang="de-DE" sz="1400" dirty="0" err="1">
                <a:solidFill>
                  <a:schemeClr val="bg1"/>
                </a:solidFill>
              </a:rPr>
              <a:t>xdp</a:t>
            </a:r>
            <a:r>
              <a:rPr lang="de-DE" sz="1400" dirty="0">
                <a:solidFill>
                  <a:schemeClr val="bg1"/>
                </a:solidFill>
              </a:rPr>
              <a:t>/"&gt;</a:t>
            </a:r>
          </a:p>
          <a:p>
            <a:r>
              <a:rPr lang="de-DE" sz="1400" dirty="0">
                <a:solidFill>
                  <a:schemeClr val="bg1"/>
                </a:solidFill>
              </a:rPr>
              <a:t>   &lt;</a:t>
            </a:r>
            <a:r>
              <a:rPr lang="de-DE" sz="1400" dirty="0" err="1">
                <a:solidFill>
                  <a:schemeClr val="bg1"/>
                </a:solidFill>
              </a:rPr>
              <a:t>config</a:t>
            </a:r>
            <a:r>
              <a:rPr lang="de-DE" sz="1400" dirty="0">
                <a:solidFill>
                  <a:schemeClr val="bg1"/>
                </a:solidFill>
              </a:rPr>
              <a:t> </a:t>
            </a:r>
            <a:r>
              <a:rPr lang="de-DE" sz="1400" dirty="0" err="1">
                <a:solidFill>
                  <a:schemeClr val="bg1"/>
                </a:solidFill>
              </a:rPr>
              <a:t>xmlns:xfa</a:t>
            </a:r>
            <a:r>
              <a:rPr lang="de-DE" sz="1400" dirty="0">
                <a:solidFill>
                  <a:schemeClr val="bg1"/>
                </a:solidFill>
              </a:rPr>
              <a:t>="http://www.xfa.org/schema/xci/3.0/"&gt;</a:t>
            </a:r>
          </a:p>
          <a:p>
            <a:r>
              <a:rPr lang="de-DE" sz="1400" dirty="0">
                <a:solidFill>
                  <a:schemeClr val="bg1"/>
                </a:solidFill>
              </a:rPr>
              <a:t>      […]</a:t>
            </a:r>
          </a:p>
          <a:p>
            <a:r>
              <a:rPr lang="de-DE" sz="1400" dirty="0">
                <a:solidFill>
                  <a:schemeClr val="bg1"/>
                </a:solidFill>
              </a:rPr>
              <a:t>   &lt;/</a:t>
            </a:r>
            <a:r>
              <a:rPr lang="de-DE" sz="1400" dirty="0" err="1">
                <a:solidFill>
                  <a:schemeClr val="bg1"/>
                </a:solidFill>
              </a:rPr>
              <a:t>config</a:t>
            </a:r>
            <a:r>
              <a:rPr lang="de-DE" sz="1400" dirty="0">
                <a:solidFill>
                  <a:schemeClr val="bg1"/>
                </a:solidFill>
              </a:rPr>
              <a:t>&gt;</a:t>
            </a:r>
          </a:p>
          <a:p>
            <a:r>
              <a:rPr lang="de-DE" sz="1400" dirty="0">
                <a:solidFill>
                  <a:schemeClr val="bg1"/>
                </a:solidFill>
              </a:rPr>
              <a:t>   &lt;</a:t>
            </a:r>
            <a:r>
              <a:rPr lang="de-DE" sz="1400" dirty="0" err="1">
                <a:solidFill>
                  <a:schemeClr val="bg1"/>
                </a:solidFill>
              </a:rPr>
              <a:t>template</a:t>
            </a:r>
            <a:r>
              <a:rPr lang="de-DE" sz="1400" dirty="0">
                <a:solidFill>
                  <a:schemeClr val="bg1"/>
                </a:solidFill>
              </a:rPr>
              <a:t> </a:t>
            </a:r>
            <a:r>
              <a:rPr lang="de-DE" sz="1400" dirty="0" err="1">
                <a:solidFill>
                  <a:schemeClr val="bg1"/>
                </a:solidFill>
              </a:rPr>
              <a:t>xmlns:xfa</a:t>
            </a:r>
            <a:r>
              <a:rPr lang="de-DE" sz="1400" dirty="0">
                <a:solidFill>
                  <a:schemeClr val="bg1"/>
                </a:solidFill>
              </a:rPr>
              <a:t>="http://www.xfa.org/schema/xfa-template/3.0/"&gt;</a:t>
            </a:r>
          </a:p>
          <a:p>
            <a:r>
              <a:rPr lang="de-DE" sz="1400" dirty="0">
                <a:solidFill>
                  <a:schemeClr val="bg1"/>
                </a:solidFill>
              </a:rPr>
              <a:t>      &lt;</a:t>
            </a:r>
            <a:r>
              <a:rPr lang="de-DE" sz="1400" dirty="0" err="1">
                <a:solidFill>
                  <a:schemeClr val="bg1"/>
                </a:solidFill>
              </a:rPr>
              <a:t>subform</a:t>
            </a:r>
            <a:r>
              <a:rPr lang="de-DE" sz="1400" dirty="0">
                <a:solidFill>
                  <a:schemeClr val="bg1"/>
                </a:solidFill>
              </a:rPr>
              <a:t> </a:t>
            </a:r>
            <a:r>
              <a:rPr lang="de-DE" sz="1400" dirty="0" err="1">
                <a:solidFill>
                  <a:schemeClr val="bg1"/>
                </a:solidFill>
              </a:rPr>
              <a:t>layout</a:t>
            </a:r>
            <a:r>
              <a:rPr lang="de-DE" sz="1400" dirty="0">
                <a:solidFill>
                  <a:schemeClr val="bg1"/>
                </a:solidFill>
              </a:rPr>
              <a:t>="</a:t>
            </a:r>
            <a:r>
              <a:rPr lang="de-DE" sz="1400" dirty="0" err="1">
                <a:solidFill>
                  <a:schemeClr val="bg1"/>
                </a:solidFill>
              </a:rPr>
              <a:t>tb</a:t>
            </a:r>
            <a:r>
              <a:rPr lang="de-DE" sz="1400" dirty="0">
                <a:solidFill>
                  <a:schemeClr val="bg1"/>
                </a:solidFill>
              </a:rPr>
              <a:t>" </a:t>
            </a:r>
            <a:r>
              <a:rPr lang="de-DE" sz="1400" dirty="0" err="1">
                <a:solidFill>
                  <a:schemeClr val="bg1"/>
                </a:solidFill>
              </a:rPr>
              <a:t>name</a:t>
            </a:r>
            <a:r>
              <a:rPr lang="de-DE" sz="1400" dirty="0">
                <a:solidFill>
                  <a:schemeClr val="bg1"/>
                </a:solidFill>
              </a:rPr>
              <a:t>="form1"&gt;</a:t>
            </a:r>
          </a:p>
          <a:p>
            <a:r>
              <a:rPr lang="de-DE" sz="1400" dirty="0">
                <a:solidFill>
                  <a:schemeClr val="bg1"/>
                </a:solidFill>
              </a:rPr>
              <a:t>         &lt;</a:t>
            </a:r>
            <a:r>
              <a:rPr lang="de-DE" sz="1400" dirty="0" err="1">
                <a:solidFill>
                  <a:schemeClr val="bg1"/>
                </a:solidFill>
              </a:rPr>
              <a:t>pageSet</a:t>
            </a:r>
            <a:r>
              <a:rPr lang="de-DE" sz="1400" dirty="0">
                <a:solidFill>
                  <a:schemeClr val="bg1"/>
                </a:solidFill>
              </a:rPr>
              <a:t>&gt;</a:t>
            </a:r>
          </a:p>
          <a:p>
            <a:r>
              <a:rPr lang="de-DE" sz="1400" dirty="0">
                <a:solidFill>
                  <a:schemeClr val="bg1"/>
                </a:solidFill>
              </a:rPr>
              <a:t>            &lt;</a:t>
            </a:r>
            <a:r>
              <a:rPr lang="de-DE" sz="1400" dirty="0" err="1">
                <a:solidFill>
                  <a:schemeClr val="bg1"/>
                </a:solidFill>
              </a:rPr>
              <a:t>pageArea</a:t>
            </a:r>
            <a:r>
              <a:rPr lang="de-DE" sz="1400" dirty="0">
                <a:solidFill>
                  <a:schemeClr val="bg1"/>
                </a:solidFill>
              </a:rPr>
              <a:t> </a:t>
            </a:r>
            <a:r>
              <a:rPr lang="de-DE" sz="1400" dirty="0" err="1">
                <a:solidFill>
                  <a:schemeClr val="bg1"/>
                </a:solidFill>
              </a:rPr>
              <a:t>id</a:t>
            </a:r>
            <a:r>
              <a:rPr lang="de-DE" sz="1400" dirty="0">
                <a:solidFill>
                  <a:schemeClr val="bg1"/>
                </a:solidFill>
              </a:rPr>
              <a:t>="PageArea1" </a:t>
            </a:r>
            <a:r>
              <a:rPr lang="de-DE" sz="1400" dirty="0" err="1">
                <a:solidFill>
                  <a:schemeClr val="bg1"/>
                </a:solidFill>
              </a:rPr>
              <a:t>name</a:t>
            </a:r>
            <a:r>
              <a:rPr lang="de-DE" sz="1400" dirty="0">
                <a:solidFill>
                  <a:schemeClr val="bg1"/>
                </a:solidFill>
              </a:rPr>
              <a:t>="PageArea1"&gt;</a:t>
            </a:r>
          </a:p>
          <a:p>
            <a:r>
              <a:rPr lang="de-DE" sz="1400" dirty="0">
                <a:solidFill>
                  <a:schemeClr val="bg1"/>
                </a:solidFill>
              </a:rPr>
              <a:t>                &lt;</a:t>
            </a:r>
            <a:r>
              <a:rPr lang="de-DE" sz="1400" dirty="0" err="1">
                <a:solidFill>
                  <a:schemeClr val="bg1"/>
                </a:solidFill>
              </a:rPr>
              <a:t>contentArea</a:t>
            </a:r>
            <a:r>
              <a:rPr lang="de-DE" sz="1400" dirty="0">
                <a:solidFill>
                  <a:schemeClr val="bg1"/>
                </a:solidFill>
              </a:rPr>
              <a:t> w="612pt" h="792pt" x="20pt" y="20pt"/&gt;</a:t>
            </a:r>
          </a:p>
          <a:p>
            <a:r>
              <a:rPr lang="de-DE" sz="1400" dirty="0">
                <a:solidFill>
                  <a:schemeClr val="bg1"/>
                </a:solidFill>
              </a:rPr>
              <a:t>            &lt;/</a:t>
            </a:r>
            <a:r>
              <a:rPr lang="de-DE" sz="1400" dirty="0" err="1">
                <a:solidFill>
                  <a:schemeClr val="bg1"/>
                </a:solidFill>
              </a:rPr>
              <a:t>pageArea</a:t>
            </a:r>
            <a:r>
              <a:rPr lang="de-DE" sz="1400" dirty="0">
                <a:solidFill>
                  <a:schemeClr val="bg1"/>
                </a:solidFill>
              </a:rPr>
              <a:t>&gt;</a:t>
            </a:r>
          </a:p>
          <a:p>
            <a:r>
              <a:rPr lang="de-DE" sz="1400" dirty="0">
                <a:solidFill>
                  <a:schemeClr val="bg1"/>
                </a:solidFill>
              </a:rPr>
              <a:t>         &lt;/</a:t>
            </a:r>
            <a:r>
              <a:rPr lang="de-DE" sz="1400" dirty="0" err="1">
                <a:solidFill>
                  <a:schemeClr val="bg1"/>
                </a:solidFill>
              </a:rPr>
              <a:t>pageSet</a:t>
            </a:r>
            <a:r>
              <a:rPr lang="de-DE" sz="1400" dirty="0">
                <a:solidFill>
                  <a:schemeClr val="bg1"/>
                </a:solidFill>
              </a:rPr>
              <a:t>&gt;</a:t>
            </a:r>
          </a:p>
          <a:p>
            <a:r>
              <a:rPr lang="de-DE" sz="1400" dirty="0">
                <a:solidFill>
                  <a:schemeClr val="bg1"/>
                </a:solidFill>
              </a:rPr>
              <a:t>        &lt;</a:t>
            </a:r>
            <a:r>
              <a:rPr lang="de-DE" sz="1400" dirty="0" err="1">
                <a:solidFill>
                  <a:schemeClr val="bg1"/>
                </a:solidFill>
              </a:rPr>
              <a:t>field</a:t>
            </a:r>
            <a:r>
              <a:rPr lang="de-DE" sz="1400" dirty="0">
                <a:solidFill>
                  <a:schemeClr val="bg1"/>
                </a:solidFill>
              </a:rPr>
              <a:t> </a:t>
            </a:r>
            <a:r>
              <a:rPr lang="de-DE" sz="1400" dirty="0" err="1">
                <a:solidFill>
                  <a:schemeClr val="bg1"/>
                </a:solidFill>
              </a:rPr>
              <a:t>name</a:t>
            </a:r>
            <a:r>
              <a:rPr lang="de-DE" sz="1400" dirty="0">
                <a:solidFill>
                  <a:schemeClr val="bg1"/>
                </a:solidFill>
              </a:rPr>
              <a:t>="button1" w="41.275mm" h="9.525mm"&gt;</a:t>
            </a:r>
          </a:p>
          <a:p>
            <a:r>
              <a:rPr lang="de-DE" sz="1400" dirty="0">
                <a:solidFill>
                  <a:schemeClr val="bg1"/>
                </a:solidFill>
              </a:rPr>
              <a:t>           &lt;</a:t>
            </a:r>
            <a:r>
              <a:rPr lang="de-DE" sz="1400" dirty="0" err="1">
                <a:solidFill>
                  <a:schemeClr val="bg1"/>
                </a:solidFill>
              </a:rPr>
              <a:t>ui</a:t>
            </a:r>
            <a:r>
              <a:rPr lang="de-DE" sz="1400" dirty="0">
                <a:solidFill>
                  <a:schemeClr val="bg1"/>
                </a:solidFill>
              </a:rPr>
              <a:t>&gt;</a:t>
            </a:r>
          </a:p>
          <a:p>
            <a:r>
              <a:rPr lang="de-DE" sz="1400" dirty="0">
                <a:solidFill>
                  <a:schemeClr val="bg1"/>
                </a:solidFill>
              </a:rPr>
              <a:t>              &lt;</a:t>
            </a:r>
            <a:r>
              <a:rPr lang="de-DE" sz="1400" dirty="0" err="1">
                <a:solidFill>
                  <a:schemeClr val="bg1"/>
                </a:solidFill>
              </a:rPr>
              <a:t>button</a:t>
            </a:r>
            <a:r>
              <a:rPr lang="de-DE" sz="1400" dirty="0">
                <a:solidFill>
                  <a:schemeClr val="bg1"/>
                </a:solidFill>
              </a:rPr>
              <a:t> </a:t>
            </a:r>
            <a:r>
              <a:rPr lang="de-DE" sz="1400" dirty="0" err="1">
                <a:solidFill>
                  <a:schemeClr val="bg1"/>
                </a:solidFill>
              </a:rPr>
              <a:t>highlight</a:t>
            </a:r>
            <a:r>
              <a:rPr lang="de-DE" sz="1400" dirty="0">
                <a:solidFill>
                  <a:schemeClr val="bg1"/>
                </a:solidFill>
              </a:rPr>
              <a:t>="</a:t>
            </a:r>
            <a:r>
              <a:rPr lang="de-DE" sz="1400" dirty="0" err="1">
                <a:solidFill>
                  <a:schemeClr val="bg1"/>
                </a:solidFill>
              </a:rPr>
              <a:t>inverted</a:t>
            </a:r>
            <a:r>
              <a:rPr lang="de-DE" sz="1400" dirty="0">
                <a:solidFill>
                  <a:schemeClr val="bg1"/>
                </a:solidFill>
              </a:rPr>
              <a:t>"/&gt;</a:t>
            </a:r>
          </a:p>
          <a:p>
            <a:r>
              <a:rPr lang="de-DE" sz="1400" dirty="0">
                <a:solidFill>
                  <a:schemeClr val="bg1"/>
                </a:solidFill>
              </a:rPr>
              <a:t>           &lt;/</a:t>
            </a:r>
            <a:r>
              <a:rPr lang="de-DE" sz="1400" dirty="0" err="1">
                <a:solidFill>
                  <a:schemeClr val="bg1"/>
                </a:solidFill>
              </a:rPr>
              <a:t>ui</a:t>
            </a:r>
            <a:r>
              <a:rPr lang="de-DE" sz="1400" dirty="0">
                <a:solidFill>
                  <a:schemeClr val="bg1"/>
                </a:solidFill>
              </a:rPr>
              <a:t>&gt;</a:t>
            </a:r>
          </a:p>
          <a:p>
            <a:r>
              <a:rPr lang="de-DE" sz="1400" dirty="0">
                <a:solidFill>
                  <a:schemeClr val="bg1"/>
                </a:solidFill>
              </a:rPr>
              <a:t>           […]</a:t>
            </a:r>
          </a:p>
          <a:p>
            <a:r>
              <a:rPr lang="de-DE" sz="1400" dirty="0">
                <a:solidFill>
                  <a:schemeClr val="bg1"/>
                </a:solidFill>
              </a:rPr>
              <a:t>           &lt;</a:t>
            </a:r>
            <a:r>
              <a:rPr lang="de-DE" sz="1400" dirty="0" err="1">
                <a:solidFill>
                  <a:schemeClr val="bg1"/>
                </a:solidFill>
              </a:rPr>
              <a:t>event</a:t>
            </a:r>
            <a:r>
              <a:rPr lang="de-DE" sz="1400" dirty="0">
                <a:solidFill>
                  <a:schemeClr val="bg1"/>
                </a:solidFill>
              </a:rPr>
              <a:t> </a:t>
            </a:r>
            <a:r>
              <a:rPr lang="de-DE" sz="1400" dirty="0" err="1">
                <a:solidFill>
                  <a:schemeClr val="bg1"/>
                </a:solidFill>
              </a:rPr>
              <a:t>activity</a:t>
            </a:r>
            <a:r>
              <a:rPr lang="de-DE" sz="1400" dirty="0">
                <a:solidFill>
                  <a:schemeClr val="bg1"/>
                </a:solidFill>
              </a:rPr>
              <a:t>="</a:t>
            </a:r>
            <a:r>
              <a:rPr lang="de-DE" sz="1400" dirty="0" err="1">
                <a:solidFill>
                  <a:schemeClr val="bg1"/>
                </a:solidFill>
              </a:rPr>
              <a:t>click</a:t>
            </a:r>
            <a:r>
              <a:rPr lang="de-DE" sz="1400" dirty="0">
                <a:solidFill>
                  <a:schemeClr val="bg1"/>
                </a:solidFill>
              </a:rPr>
              <a:t>" </a:t>
            </a:r>
            <a:r>
              <a:rPr lang="de-DE" sz="1400" dirty="0" err="1">
                <a:solidFill>
                  <a:schemeClr val="bg1"/>
                </a:solidFill>
              </a:rPr>
              <a:t>name</a:t>
            </a:r>
            <a:r>
              <a:rPr lang="de-DE" sz="1400" dirty="0">
                <a:solidFill>
                  <a:schemeClr val="bg1"/>
                </a:solidFill>
              </a:rPr>
              <a:t>="</a:t>
            </a:r>
            <a:r>
              <a:rPr lang="de-DE" sz="1400" dirty="0" err="1">
                <a:solidFill>
                  <a:schemeClr val="bg1"/>
                </a:solidFill>
              </a:rPr>
              <a:t>event</a:t>
            </a:r>
            <a:r>
              <a:rPr lang="de-DE" sz="1400" dirty="0">
                <a:solidFill>
                  <a:schemeClr val="bg1"/>
                </a:solidFill>
              </a:rPr>
              <a:t>__</a:t>
            </a:r>
            <a:r>
              <a:rPr lang="de-DE" sz="1400" dirty="0" err="1">
                <a:solidFill>
                  <a:schemeClr val="bg1"/>
                </a:solidFill>
              </a:rPr>
              <a:t>click</a:t>
            </a:r>
            <a:r>
              <a:rPr lang="de-DE" sz="1400" dirty="0">
                <a:solidFill>
                  <a:schemeClr val="bg1"/>
                </a:solidFill>
              </a:rPr>
              <a:t>"&gt;</a:t>
            </a:r>
          </a:p>
          <a:p>
            <a:r>
              <a:rPr lang="de-DE" sz="1400" dirty="0">
                <a:solidFill>
                  <a:schemeClr val="bg1"/>
                </a:solidFill>
              </a:rPr>
              <a:t>              &lt;</a:t>
            </a:r>
            <a:r>
              <a:rPr lang="de-DE" sz="1400" dirty="0" err="1">
                <a:solidFill>
                  <a:schemeClr val="bg1"/>
                </a:solidFill>
              </a:rPr>
              <a:t>script</a:t>
            </a:r>
            <a:r>
              <a:rPr lang="de-DE" sz="1400" dirty="0">
                <a:solidFill>
                  <a:schemeClr val="bg1"/>
                </a:solidFill>
              </a:rPr>
              <a:t> </a:t>
            </a:r>
            <a:r>
              <a:rPr lang="de-DE" sz="1400" dirty="0" err="1">
                <a:solidFill>
                  <a:schemeClr val="bg1"/>
                </a:solidFill>
              </a:rPr>
              <a:t>contentType</a:t>
            </a:r>
            <a:r>
              <a:rPr lang="de-DE" sz="1400" dirty="0">
                <a:solidFill>
                  <a:schemeClr val="bg1"/>
                </a:solidFill>
              </a:rPr>
              <a:t>="</a:t>
            </a:r>
            <a:r>
              <a:rPr lang="de-DE" sz="1400" dirty="0" err="1">
                <a:solidFill>
                  <a:schemeClr val="bg1"/>
                </a:solidFill>
              </a:rPr>
              <a:t>application</a:t>
            </a:r>
            <a:r>
              <a:rPr lang="de-DE" sz="1400" dirty="0">
                <a:solidFill>
                  <a:schemeClr val="bg1"/>
                </a:solidFill>
              </a:rPr>
              <a:t>/x-</a:t>
            </a:r>
            <a:r>
              <a:rPr lang="de-DE" sz="1400" dirty="0" err="1">
                <a:solidFill>
                  <a:schemeClr val="bg1"/>
                </a:solidFill>
              </a:rPr>
              <a:t>javascript</a:t>
            </a:r>
            <a:r>
              <a:rPr lang="de-DE" sz="1400" dirty="0">
                <a:solidFill>
                  <a:schemeClr val="bg1"/>
                </a:solidFill>
              </a:rPr>
              <a:t>"&gt;</a:t>
            </a:r>
          </a:p>
          <a:p>
            <a:r>
              <a:rPr lang="de-DE" sz="1400" dirty="0">
                <a:solidFill>
                  <a:schemeClr val="bg1"/>
                </a:solidFill>
              </a:rPr>
              <a:t>                    </a:t>
            </a:r>
            <a:r>
              <a:rPr lang="de-DE" sz="1400" dirty="0" err="1">
                <a:solidFill>
                  <a:schemeClr val="bg1"/>
                </a:solidFill>
              </a:rPr>
              <a:t>app.alert</a:t>
            </a:r>
            <a:r>
              <a:rPr lang="de-DE" sz="1400" dirty="0">
                <a:solidFill>
                  <a:schemeClr val="bg1"/>
                </a:solidFill>
              </a:rPr>
              <a:t>(1337);</a:t>
            </a:r>
          </a:p>
          <a:p>
            <a:r>
              <a:rPr lang="de-DE" sz="1400" dirty="0">
                <a:solidFill>
                  <a:schemeClr val="bg1"/>
                </a:solidFill>
              </a:rPr>
              <a:t>               &lt;/</a:t>
            </a:r>
            <a:r>
              <a:rPr lang="de-DE" sz="1400" dirty="0" err="1">
                <a:solidFill>
                  <a:schemeClr val="bg1"/>
                </a:solidFill>
              </a:rPr>
              <a:t>script</a:t>
            </a:r>
            <a:r>
              <a:rPr lang="de-DE" sz="1400" dirty="0">
                <a:solidFill>
                  <a:schemeClr val="bg1"/>
                </a:solidFill>
              </a:rPr>
              <a:t>&gt;</a:t>
            </a:r>
          </a:p>
          <a:p>
            <a:r>
              <a:rPr lang="de-DE" sz="1400" dirty="0">
                <a:solidFill>
                  <a:schemeClr val="bg1"/>
                </a:solidFill>
              </a:rPr>
              <a:t>           &lt;/</a:t>
            </a:r>
            <a:r>
              <a:rPr lang="de-DE" sz="1400" dirty="0" err="1">
                <a:solidFill>
                  <a:schemeClr val="bg1"/>
                </a:solidFill>
              </a:rPr>
              <a:t>event</a:t>
            </a:r>
            <a:r>
              <a:rPr lang="de-DE" sz="1400" dirty="0">
                <a:solidFill>
                  <a:schemeClr val="bg1"/>
                </a:solidFill>
              </a:rPr>
              <a:t>&gt;</a:t>
            </a:r>
          </a:p>
          <a:p>
            <a:r>
              <a:rPr lang="de-DE" sz="1400" dirty="0">
                <a:solidFill>
                  <a:schemeClr val="bg1"/>
                </a:solidFill>
              </a:rPr>
              <a:t>      […]</a:t>
            </a:r>
          </a:p>
          <a:p>
            <a:r>
              <a:rPr lang="de-DE" sz="1400" dirty="0">
                <a:solidFill>
                  <a:schemeClr val="bg1"/>
                </a:solidFill>
              </a:rPr>
              <a:t>&lt;/</a:t>
            </a:r>
            <a:r>
              <a:rPr lang="de-DE" sz="1400" dirty="0" err="1">
                <a:solidFill>
                  <a:schemeClr val="bg1"/>
                </a:solidFill>
              </a:rPr>
              <a:t>xdp:xdp</a:t>
            </a:r>
            <a:r>
              <a:rPr lang="de-DE" sz="1400" dirty="0">
                <a:solidFill>
                  <a:schemeClr val="bg1"/>
                </a:solidFill>
              </a:rPr>
              <a:t>&gt;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/>
              <a:t>(Short!) Introduction </a:t>
            </a:r>
            <a:r>
              <a:rPr lang="de-DE" sz="3000"/>
              <a:t>to XFA</a:t>
            </a:r>
          </a:p>
        </p:txBody>
      </p:sp>
      <p:sp>
        <p:nvSpPr>
          <p:cNvPr id="2" name="Rechteck 1"/>
          <p:cNvSpPr/>
          <p:nvPr/>
        </p:nvSpPr>
        <p:spPr>
          <a:xfrm>
            <a:off x="408005" y="1017405"/>
            <a:ext cx="763046" cy="1707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536284" y="1211992"/>
            <a:ext cx="624719" cy="1900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Rechteck 23"/>
          <p:cNvSpPr/>
          <p:nvPr/>
        </p:nvSpPr>
        <p:spPr>
          <a:xfrm>
            <a:off x="535761" y="1843329"/>
            <a:ext cx="782563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" name="Rechteck 28"/>
          <p:cNvSpPr/>
          <p:nvPr/>
        </p:nvSpPr>
        <p:spPr>
          <a:xfrm>
            <a:off x="5724128" y="980728"/>
            <a:ext cx="3312368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400" b="1"/>
              <a:t>XDP Packet is XML embedded in the PDF</a:t>
            </a:r>
          </a:p>
          <a:p>
            <a:r>
              <a:rPr lang="de-DE" sz="1400" b="1"/>
              <a:t>The root tag is always „xdp“</a:t>
            </a:r>
          </a:p>
        </p:txBody>
      </p:sp>
      <p:sp>
        <p:nvSpPr>
          <p:cNvPr id="32" name="Rechteck 31"/>
          <p:cNvSpPr/>
          <p:nvPr/>
        </p:nvSpPr>
        <p:spPr>
          <a:xfrm>
            <a:off x="5704899" y="1845192"/>
            <a:ext cx="3312368" cy="57569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400" b="1"/>
              <a:t>Config DOM contains configuration options for XFA processing</a:t>
            </a:r>
          </a:p>
        </p:txBody>
      </p:sp>
      <p:cxnSp>
        <p:nvCxnSpPr>
          <p:cNvPr id="41" name="Gerade Verbindung mit Pfeil 40"/>
          <p:cNvCxnSpPr/>
          <p:nvPr/>
        </p:nvCxnSpPr>
        <p:spPr>
          <a:xfrm flipH="1" flipV="1">
            <a:off x="1203326" y="1314450"/>
            <a:ext cx="4344252" cy="744903"/>
          </a:xfrm>
          <a:prstGeom prst="straightConnector1">
            <a:avLst/>
          </a:prstGeom>
          <a:ln w="254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 Verbindung mit Pfeil 42"/>
          <p:cNvCxnSpPr/>
          <p:nvPr/>
        </p:nvCxnSpPr>
        <p:spPr>
          <a:xfrm flipH="1" flipV="1">
            <a:off x="1384300" y="1933576"/>
            <a:ext cx="4163278" cy="847352"/>
          </a:xfrm>
          <a:prstGeom prst="straightConnector1">
            <a:avLst/>
          </a:prstGeom>
          <a:ln w="254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hteck 21"/>
          <p:cNvSpPr/>
          <p:nvPr/>
        </p:nvSpPr>
        <p:spPr>
          <a:xfrm>
            <a:off x="5704900" y="2636912"/>
            <a:ext cx="3312368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400" b="1"/>
              <a:t>Template DOM is structured in subforms, containing objects like „field“, „text“, etc.</a:t>
            </a:r>
          </a:p>
        </p:txBody>
      </p:sp>
      <p:sp>
        <p:nvSpPr>
          <p:cNvPr id="27" name="Rechteck 26"/>
          <p:cNvSpPr/>
          <p:nvPr/>
        </p:nvSpPr>
        <p:spPr>
          <a:xfrm>
            <a:off x="805816" y="4405296"/>
            <a:ext cx="3694837" cy="109234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" name="Rechteck 32"/>
          <p:cNvSpPr/>
          <p:nvPr/>
        </p:nvSpPr>
        <p:spPr>
          <a:xfrm>
            <a:off x="5712500" y="4622656"/>
            <a:ext cx="3323996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400" b="1" dirty="0">
                <a:solidFill>
                  <a:schemeClr val="tx1"/>
                </a:solidFill>
              </a:rPr>
              <a:t>Objects </a:t>
            </a:r>
            <a:r>
              <a:rPr lang="de-DE" sz="1400" b="1" dirty="0" err="1">
                <a:solidFill>
                  <a:schemeClr val="tx1"/>
                </a:solidFill>
              </a:rPr>
              <a:t>can</a:t>
            </a:r>
            <a:r>
              <a:rPr lang="de-DE" sz="1400" b="1" dirty="0">
                <a:solidFill>
                  <a:schemeClr val="tx1"/>
                </a:solidFill>
              </a:rPr>
              <a:t> </a:t>
            </a:r>
            <a:r>
              <a:rPr lang="de-DE" sz="1400" b="1" dirty="0" err="1">
                <a:solidFill>
                  <a:schemeClr val="tx1"/>
                </a:solidFill>
              </a:rPr>
              <a:t>contain</a:t>
            </a:r>
            <a:r>
              <a:rPr lang="de-DE" sz="1400" b="1" dirty="0">
                <a:solidFill>
                  <a:schemeClr val="tx1"/>
                </a:solidFill>
              </a:rPr>
              <a:t> </a:t>
            </a:r>
            <a:r>
              <a:rPr lang="de-DE" sz="1400" b="1" dirty="0" err="1">
                <a:solidFill>
                  <a:schemeClr val="tx1"/>
                </a:solidFill>
              </a:rPr>
              <a:t>event</a:t>
            </a:r>
            <a:r>
              <a:rPr lang="de-DE" sz="1400" b="1" dirty="0">
                <a:solidFill>
                  <a:schemeClr val="tx1"/>
                </a:solidFill>
              </a:rPr>
              <a:t> </a:t>
            </a:r>
            <a:r>
              <a:rPr lang="de-DE" sz="1400" b="1" dirty="0" err="1">
                <a:solidFill>
                  <a:schemeClr val="tx1"/>
                </a:solidFill>
              </a:rPr>
              <a:t>objects</a:t>
            </a:r>
            <a:r>
              <a:rPr lang="de-DE" sz="1400" b="1" dirty="0">
                <a:solidFill>
                  <a:schemeClr val="tx1"/>
                </a:solidFill>
              </a:rPr>
              <a:t> </a:t>
            </a:r>
            <a:r>
              <a:rPr lang="de-DE" sz="1400" b="1" dirty="0" err="1">
                <a:solidFill>
                  <a:schemeClr val="tx1"/>
                </a:solidFill>
              </a:rPr>
              <a:t>that</a:t>
            </a:r>
            <a:r>
              <a:rPr lang="de-DE" sz="1400" b="1" dirty="0">
                <a:solidFill>
                  <a:schemeClr val="tx1"/>
                </a:solidFill>
              </a:rPr>
              <a:t> </a:t>
            </a:r>
            <a:r>
              <a:rPr lang="de-DE" sz="1400" b="1" dirty="0" err="1">
                <a:solidFill>
                  <a:schemeClr val="tx1"/>
                </a:solidFill>
              </a:rPr>
              <a:t>fire</a:t>
            </a:r>
            <a:r>
              <a:rPr lang="de-DE" sz="1400" b="1" dirty="0">
                <a:solidFill>
                  <a:schemeClr val="tx1"/>
                </a:solidFill>
              </a:rPr>
              <a:t> on </a:t>
            </a:r>
            <a:r>
              <a:rPr lang="de-DE" sz="1400" b="1" dirty="0" err="1">
                <a:solidFill>
                  <a:schemeClr val="tx1"/>
                </a:solidFill>
              </a:rPr>
              <a:t>certain</a:t>
            </a:r>
            <a:r>
              <a:rPr lang="de-DE" sz="1400" b="1" dirty="0">
                <a:solidFill>
                  <a:schemeClr val="tx1"/>
                </a:solidFill>
              </a:rPr>
              <a:t> </a:t>
            </a:r>
            <a:r>
              <a:rPr lang="de-DE" sz="1400" b="1" dirty="0" err="1">
                <a:solidFill>
                  <a:schemeClr val="tx1"/>
                </a:solidFill>
              </a:rPr>
              <a:t>actions</a:t>
            </a:r>
            <a:r>
              <a:rPr lang="de-DE" sz="1400" b="1" dirty="0">
                <a:solidFill>
                  <a:schemeClr val="tx1"/>
                </a:solidFill>
              </a:rPr>
              <a:t> (e.g. „</a:t>
            </a:r>
            <a:r>
              <a:rPr lang="de-DE" sz="1400" b="1" dirty="0" err="1">
                <a:solidFill>
                  <a:schemeClr val="tx1"/>
                </a:solidFill>
              </a:rPr>
              <a:t>click</a:t>
            </a:r>
            <a:r>
              <a:rPr lang="de-DE" sz="1400" b="1" dirty="0">
                <a:solidFill>
                  <a:schemeClr val="tx1"/>
                </a:solidFill>
              </a:rPr>
              <a:t>“)</a:t>
            </a:r>
          </a:p>
        </p:txBody>
      </p:sp>
    </p:spTree>
    <p:extLst>
      <p:ext uri="{BB962C8B-B14F-4D97-AF65-F5344CB8AC3E}">
        <p14:creationId xmlns:p14="http://schemas.microsoft.com/office/powerpoint/2010/main" val="4067093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24" grpId="0" animBg="1"/>
      <p:bldP spid="29" grpId="0" animBg="1"/>
      <p:bldP spid="32" grpId="0" animBg="1"/>
      <p:bldP spid="22" grpId="0" animBg="1"/>
      <p:bldP spid="27" grpId="0" animBg="1"/>
      <p:bldP spid="3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71488" y="1340768"/>
            <a:ext cx="8248650" cy="1192809"/>
          </a:xfrm>
        </p:spPr>
        <p:txBody>
          <a:bodyPr>
            <a:normAutofit/>
          </a:bodyPr>
          <a:lstStyle/>
          <a:p>
            <a:r>
              <a:rPr lang="de-DE" sz="2800" dirty="0"/>
              <a:t>XFA </a:t>
            </a:r>
            <a:r>
              <a:rPr lang="de-DE" sz="2800" dirty="0" err="1"/>
              <a:t>spec</a:t>
            </a:r>
            <a:r>
              <a:rPr lang="de-DE" sz="2800" dirty="0"/>
              <a:t> </a:t>
            </a:r>
            <a:r>
              <a:rPr lang="de-DE" sz="2800" dirty="0" err="1"/>
              <a:t>defines</a:t>
            </a:r>
            <a:r>
              <a:rPr lang="de-DE" sz="2800" dirty="0"/>
              <a:t> multiple DOMs</a:t>
            </a:r>
          </a:p>
          <a:p>
            <a:pPr lvl="1"/>
            <a:r>
              <a:rPr lang="de-DE" dirty="0"/>
              <a:t>HUGE </a:t>
            </a:r>
            <a:r>
              <a:rPr lang="de-DE" dirty="0" err="1"/>
              <a:t>attack</a:t>
            </a:r>
            <a:r>
              <a:rPr lang="de-DE" dirty="0"/>
              <a:t> </a:t>
            </a:r>
            <a:r>
              <a:rPr lang="de-DE" dirty="0" err="1"/>
              <a:t>surface</a:t>
            </a:r>
            <a:r>
              <a:rPr lang="de-DE" dirty="0"/>
              <a:t> (&gt; 200 </a:t>
            </a:r>
            <a:r>
              <a:rPr lang="de-DE" dirty="0" err="1"/>
              <a:t>objects</a:t>
            </a:r>
            <a:r>
              <a:rPr lang="de-DE" dirty="0"/>
              <a:t> </a:t>
            </a:r>
            <a:r>
              <a:rPr lang="de-DE" dirty="0" err="1"/>
              <a:t>accessible</a:t>
            </a:r>
            <a:r>
              <a:rPr lang="de-DE" dirty="0"/>
              <a:t> via JS)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/>
              <a:t>(Short!) Introduction </a:t>
            </a:r>
            <a:r>
              <a:rPr lang="de-DE" sz="3000"/>
              <a:t>to XFA</a:t>
            </a:r>
          </a:p>
        </p:txBody>
      </p:sp>
      <p:sp>
        <p:nvSpPr>
          <p:cNvPr id="17" name="Ellipse 16"/>
          <p:cNvSpPr/>
          <p:nvPr/>
        </p:nvSpPr>
        <p:spPr>
          <a:xfrm>
            <a:off x="2431627" y="2884457"/>
            <a:ext cx="1149229" cy="38632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300" b="1" dirty="0" err="1">
                <a:solidFill>
                  <a:schemeClr val="tx1"/>
                </a:solidFill>
              </a:rPr>
              <a:t>template</a:t>
            </a:r>
            <a:endParaRPr lang="de-DE" sz="1300" b="1" dirty="0">
              <a:solidFill>
                <a:schemeClr val="tx1"/>
              </a:solidFill>
            </a:endParaRPr>
          </a:p>
        </p:txBody>
      </p:sp>
      <p:cxnSp>
        <p:nvCxnSpPr>
          <p:cNvPr id="23" name="Gerade Verbindung 22"/>
          <p:cNvCxnSpPr/>
          <p:nvPr/>
        </p:nvCxnSpPr>
        <p:spPr>
          <a:xfrm flipH="1">
            <a:off x="2187791" y="2614049"/>
            <a:ext cx="13528" cy="3551255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24"/>
          <p:cNvCxnSpPr/>
          <p:nvPr/>
        </p:nvCxnSpPr>
        <p:spPr>
          <a:xfrm flipH="1">
            <a:off x="2192244" y="2614049"/>
            <a:ext cx="21602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feld 40"/>
          <p:cNvSpPr txBox="1"/>
          <p:nvPr/>
        </p:nvSpPr>
        <p:spPr>
          <a:xfrm>
            <a:off x="4356162" y="2454861"/>
            <a:ext cx="40324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 err="1">
                <a:solidFill>
                  <a:schemeClr val="bg1"/>
                </a:solidFill>
              </a:rPr>
              <a:t>Configuration</a:t>
            </a:r>
            <a:r>
              <a:rPr lang="de-DE" sz="1400" b="1" dirty="0">
                <a:solidFill>
                  <a:schemeClr val="bg1"/>
                </a:solidFill>
              </a:rPr>
              <a:t> Options</a:t>
            </a:r>
          </a:p>
        </p:txBody>
      </p:sp>
      <p:sp>
        <p:nvSpPr>
          <p:cNvPr id="42" name="Textfeld 41"/>
          <p:cNvSpPr txBox="1"/>
          <p:nvPr/>
        </p:nvSpPr>
        <p:spPr>
          <a:xfrm>
            <a:off x="4356348" y="2921508"/>
            <a:ext cx="40320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 err="1">
                <a:solidFill>
                  <a:schemeClr val="bg1"/>
                </a:solidFill>
              </a:rPr>
              <a:t>Tpl</a:t>
            </a:r>
            <a:r>
              <a:rPr lang="de-DE" sz="1400" b="1" dirty="0">
                <a:solidFill>
                  <a:schemeClr val="bg1"/>
                </a:solidFill>
              </a:rPr>
              <a:t> DOM: Objects </a:t>
            </a:r>
            <a:r>
              <a:rPr lang="de-DE" sz="1400" b="1" dirty="0" err="1">
                <a:solidFill>
                  <a:schemeClr val="bg1"/>
                </a:solidFill>
              </a:rPr>
              <a:t>which</a:t>
            </a:r>
            <a:r>
              <a:rPr lang="de-DE" sz="1400" b="1" dirty="0">
                <a:solidFill>
                  <a:schemeClr val="bg1"/>
                </a:solidFill>
              </a:rPr>
              <a:t> will </a:t>
            </a:r>
            <a:r>
              <a:rPr lang="de-DE" sz="1400" b="1" dirty="0" err="1">
                <a:solidFill>
                  <a:schemeClr val="bg1"/>
                </a:solidFill>
              </a:rPr>
              <a:t>be</a:t>
            </a:r>
            <a:r>
              <a:rPr lang="de-DE" sz="1400" b="1" dirty="0">
                <a:solidFill>
                  <a:schemeClr val="bg1"/>
                </a:solidFill>
              </a:rPr>
              <a:t> </a:t>
            </a:r>
            <a:r>
              <a:rPr lang="de-DE" sz="1400" b="1" dirty="0" err="1">
                <a:solidFill>
                  <a:schemeClr val="bg1"/>
                </a:solidFill>
              </a:rPr>
              <a:t>visible</a:t>
            </a:r>
            <a:r>
              <a:rPr lang="de-DE" sz="1400" b="1" dirty="0">
                <a:solidFill>
                  <a:schemeClr val="bg1"/>
                </a:solidFill>
              </a:rPr>
              <a:t> in </a:t>
            </a:r>
            <a:r>
              <a:rPr lang="de-DE" sz="1400" b="1" dirty="0" err="1">
                <a:solidFill>
                  <a:schemeClr val="bg1"/>
                </a:solidFill>
              </a:rPr>
              <a:t>the</a:t>
            </a:r>
            <a:r>
              <a:rPr lang="de-DE" sz="1400" b="1" dirty="0">
                <a:solidFill>
                  <a:schemeClr val="bg1"/>
                </a:solidFill>
              </a:rPr>
              <a:t> PDF</a:t>
            </a:r>
          </a:p>
        </p:txBody>
      </p:sp>
      <p:sp>
        <p:nvSpPr>
          <p:cNvPr id="43" name="Textfeld 42"/>
          <p:cNvSpPr txBox="1"/>
          <p:nvPr/>
        </p:nvSpPr>
        <p:spPr>
          <a:xfrm>
            <a:off x="4355976" y="3394572"/>
            <a:ext cx="43201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solidFill>
                  <a:schemeClr val="bg1"/>
                </a:solidFill>
              </a:rPr>
              <a:t>XML-Data </a:t>
            </a:r>
            <a:r>
              <a:rPr lang="de-DE" sz="1400" b="1" dirty="0" err="1">
                <a:solidFill>
                  <a:schemeClr val="bg1"/>
                </a:solidFill>
              </a:rPr>
              <a:t>that</a:t>
            </a:r>
            <a:r>
              <a:rPr lang="de-DE" sz="1400" b="1" dirty="0">
                <a:solidFill>
                  <a:schemeClr val="bg1"/>
                </a:solidFill>
              </a:rPr>
              <a:t> </a:t>
            </a:r>
            <a:r>
              <a:rPr lang="de-DE" sz="1400" b="1" dirty="0" err="1">
                <a:solidFill>
                  <a:schemeClr val="bg1"/>
                </a:solidFill>
              </a:rPr>
              <a:t>can</a:t>
            </a:r>
            <a:r>
              <a:rPr lang="de-DE" sz="1400" b="1" dirty="0">
                <a:solidFill>
                  <a:schemeClr val="bg1"/>
                </a:solidFill>
              </a:rPr>
              <a:t> </a:t>
            </a:r>
            <a:r>
              <a:rPr lang="de-DE" sz="1400" b="1" dirty="0" err="1">
                <a:solidFill>
                  <a:schemeClr val="bg1"/>
                </a:solidFill>
              </a:rPr>
              <a:t>be</a:t>
            </a:r>
            <a:r>
              <a:rPr lang="de-DE" sz="1400" b="1" dirty="0">
                <a:solidFill>
                  <a:schemeClr val="bg1"/>
                </a:solidFill>
              </a:rPr>
              <a:t> </a:t>
            </a:r>
            <a:r>
              <a:rPr lang="de-DE" sz="1400" b="1" dirty="0" err="1">
                <a:solidFill>
                  <a:schemeClr val="bg1"/>
                </a:solidFill>
              </a:rPr>
              <a:t>used</a:t>
            </a:r>
            <a:r>
              <a:rPr lang="de-DE" sz="1400" b="1" dirty="0">
                <a:solidFill>
                  <a:schemeClr val="bg1"/>
                </a:solidFill>
              </a:rPr>
              <a:t> </a:t>
            </a:r>
            <a:r>
              <a:rPr lang="de-DE" sz="1400" b="1" dirty="0" err="1">
                <a:solidFill>
                  <a:schemeClr val="bg1"/>
                </a:solidFill>
              </a:rPr>
              <a:t>to</a:t>
            </a:r>
            <a:r>
              <a:rPr lang="de-DE" sz="1400" b="1" dirty="0">
                <a:solidFill>
                  <a:schemeClr val="bg1"/>
                </a:solidFill>
              </a:rPr>
              <a:t> </a:t>
            </a:r>
            <a:r>
              <a:rPr lang="de-DE" sz="1400" b="1" dirty="0" err="1">
                <a:solidFill>
                  <a:schemeClr val="bg1"/>
                </a:solidFill>
              </a:rPr>
              <a:t>populate</a:t>
            </a:r>
            <a:r>
              <a:rPr lang="de-DE" sz="1400" b="1" dirty="0">
                <a:solidFill>
                  <a:schemeClr val="bg1"/>
                </a:solidFill>
              </a:rPr>
              <a:t> </a:t>
            </a:r>
            <a:r>
              <a:rPr lang="de-DE" sz="1400" b="1" dirty="0" err="1">
                <a:solidFill>
                  <a:schemeClr val="bg1"/>
                </a:solidFill>
              </a:rPr>
              <a:t>fields</a:t>
            </a:r>
            <a:r>
              <a:rPr lang="de-DE" sz="1400" b="1" dirty="0">
                <a:solidFill>
                  <a:schemeClr val="bg1"/>
                </a:solidFill>
              </a:rPr>
              <a:t> in </a:t>
            </a:r>
            <a:r>
              <a:rPr lang="de-DE" sz="1400" b="1" dirty="0" err="1">
                <a:solidFill>
                  <a:schemeClr val="bg1"/>
                </a:solidFill>
              </a:rPr>
              <a:t>the</a:t>
            </a:r>
            <a:r>
              <a:rPr lang="de-DE" sz="1400" b="1" dirty="0">
                <a:solidFill>
                  <a:schemeClr val="bg1"/>
                </a:solidFill>
              </a:rPr>
              <a:t> PDF</a:t>
            </a:r>
          </a:p>
        </p:txBody>
      </p:sp>
      <p:sp>
        <p:nvSpPr>
          <p:cNvPr id="44" name="Textfeld 43"/>
          <p:cNvSpPr txBox="1"/>
          <p:nvPr/>
        </p:nvSpPr>
        <p:spPr>
          <a:xfrm>
            <a:off x="4341692" y="3861652"/>
            <a:ext cx="43784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solidFill>
                  <a:schemeClr val="bg1"/>
                </a:solidFill>
              </a:rPr>
              <a:t>Template </a:t>
            </a:r>
            <a:r>
              <a:rPr lang="de-DE" sz="1400" b="1" dirty="0" err="1">
                <a:solidFill>
                  <a:schemeClr val="bg1"/>
                </a:solidFill>
              </a:rPr>
              <a:t>and</a:t>
            </a:r>
            <a:r>
              <a:rPr lang="de-DE" sz="1400" b="1" dirty="0">
                <a:solidFill>
                  <a:schemeClr val="bg1"/>
                </a:solidFill>
              </a:rPr>
              <a:t> Data </a:t>
            </a:r>
            <a:r>
              <a:rPr lang="de-DE" sz="1400" b="1" dirty="0" err="1">
                <a:solidFill>
                  <a:schemeClr val="bg1"/>
                </a:solidFill>
              </a:rPr>
              <a:t>are</a:t>
            </a:r>
            <a:r>
              <a:rPr lang="de-DE" sz="1400" b="1" dirty="0">
                <a:solidFill>
                  <a:schemeClr val="bg1"/>
                </a:solidFill>
              </a:rPr>
              <a:t> </a:t>
            </a:r>
            <a:r>
              <a:rPr lang="de-DE" sz="1400" b="1" dirty="0" err="1">
                <a:solidFill>
                  <a:schemeClr val="bg1"/>
                </a:solidFill>
              </a:rPr>
              <a:t>merged</a:t>
            </a:r>
            <a:r>
              <a:rPr lang="de-DE" sz="1400" b="1" dirty="0">
                <a:solidFill>
                  <a:schemeClr val="bg1"/>
                </a:solidFill>
              </a:rPr>
              <a:t> </a:t>
            </a:r>
            <a:r>
              <a:rPr lang="de-DE" sz="1400" b="1" dirty="0" err="1">
                <a:solidFill>
                  <a:schemeClr val="bg1"/>
                </a:solidFill>
              </a:rPr>
              <a:t>into</a:t>
            </a:r>
            <a:r>
              <a:rPr lang="de-DE" sz="1400" b="1" dirty="0">
                <a:solidFill>
                  <a:schemeClr val="bg1"/>
                </a:solidFill>
              </a:rPr>
              <a:t> Form DOM</a:t>
            </a:r>
          </a:p>
        </p:txBody>
      </p:sp>
      <p:sp>
        <p:nvSpPr>
          <p:cNvPr id="45" name="Textfeld 44"/>
          <p:cNvSpPr txBox="1"/>
          <p:nvPr/>
        </p:nvSpPr>
        <p:spPr>
          <a:xfrm>
            <a:off x="4341692" y="4313639"/>
            <a:ext cx="39224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solidFill>
                  <a:schemeClr val="bg1"/>
                </a:solidFill>
              </a:rPr>
              <a:t>Layout DOM </a:t>
            </a:r>
            <a:r>
              <a:rPr lang="de-DE" sz="1400" b="1" dirty="0" err="1">
                <a:solidFill>
                  <a:schemeClr val="bg1"/>
                </a:solidFill>
              </a:rPr>
              <a:t>makes</a:t>
            </a:r>
            <a:r>
              <a:rPr lang="de-DE" sz="1400" b="1" dirty="0">
                <a:solidFill>
                  <a:schemeClr val="bg1"/>
                </a:solidFill>
              </a:rPr>
              <a:t> </a:t>
            </a:r>
            <a:r>
              <a:rPr lang="de-DE" sz="1400" b="1" dirty="0" err="1">
                <a:solidFill>
                  <a:schemeClr val="bg1"/>
                </a:solidFill>
              </a:rPr>
              <a:t>layout</a:t>
            </a:r>
            <a:r>
              <a:rPr lang="de-DE" sz="1400" b="1" dirty="0">
                <a:solidFill>
                  <a:schemeClr val="bg1"/>
                </a:solidFill>
              </a:rPr>
              <a:t> </a:t>
            </a:r>
            <a:r>
              <a:rPr lang="de-DE" sz="1400" b="1" dirty="0" err="1">
                <a:solidFill>
                  <a:schemeClr val="bg1"/>
                </a:solidFill>
              </a:rPr>
              <a:t>information</a:t>
            </a:r>
            <a:r>
              <a:rPr lang="de-DE" sz="1400" b="1" dirty="0">
                <a:solidFill>
                  <a:schemeClr val="bg1"/>
                </a:solidFill>
              </a:rPr>
              <a:t> </a:t>
            </a:r>
            <a:r>
              <a:rPr lang="de-DE" sz="1400" b="1" dirty="0" err="1">
                <a:solidFill>
                  <a:schemeClr val="bg1"/>
                </a:solidFill>
              </a:rPr>
              <a:t>accessible</a:t>
            </a:r>
            <a:endParaRPr lang="de-DE" sz="1400" b="1" dirty="0">
              <a:solidFill>
                <a:schemeClr val="bg1"/>
              </a:solidFill>
            </a:endParaRPr>
          </a:p>
        </p:txBody>
      </p:sp>
      <p:sp>
        <p:nvSpPr>
          <p:cNvPr id="51" name="Ellipse 50"/>
          <p:cNvSpPr/>
          <p:nvPr/>
        </p:nvSpPr>
        <p:spPr>
          <a:xfrm>
            <a:off x="776407" y="4043593"/>
            <a:ext cx="1155780" cy="37711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300" b="1" dirty="0" err="1">
                <a:solidFill>
                  <a:schemeClr val="tx1"/>
                </a:solidFill>
              </a:rPr>
              <a:t>xdp</a:t>
            </a:r>
            <a:endParaRPr lang="de-DE" sz="1300" b="1" dirty="0">
              <a:solidFill>
                <a:schemeClr val="tx1"/>
              </a:solidFill>
            </a:endParaRPr>
          </a:p>
        </p:txBody>
      </p:sp>
      <p:sp>
        <p:nvSpPr>
          <p:cNvPr id="22" name="Ellipse 21"/>
          <p:cNvSpPr/>
          <p:nvPr/>
        </p:nvSpPr>
        <p:spPr>
          <a:xfrm>
            <a:off x="2435645" y="2420888"/>
            <a:ext cx="1149229" cy="38632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300" b="1" dirty="0" err="1">
                <a:solidFill>
                  <a:schemeClr val="tx1"/>
                </a:solidFill>
              </a:rPr>
              <a:t>config</a:t>
            </a:r>
            <a:endParaRPr lang="de-DE" sz="1300" b="1" dirty="0">
              <a:solidFill>
                <a:schemeClr val="tx1"/>
              </a:solidFill>
            </a:endParaRPr>
          </a:p>
        </p:txBody>
      </p:sp>
      <p:sp>
        <p:nvSpPr>
          <p:cNvPr id="24" name="Ellipse 23"/>
          <p:cNvSpPr/>
          <p:nvPr/>
        </p:nvSpPr>
        <p:spPr>
          <a:xfrm>
            <a:off x="2431626" y="3348026"/>
            <a:ext cx="1149229" cy="38632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300" b="1" dirty="0" err="1">
                <a:solidFill>
                  <a:schemeClr val="tx1"/>
                </a:solidFill>
              </a:rPr>
              <a:t>dataSets</a:t>
            </a:r>
            <a:endParaRPr lang="de-DE" sz="1300" b="1" dirty="0">
              <a:solidFill>
                <a:schemeClr val="tx1"/>
              </a:solidFill>
            </a:endParaRPr>
          </a:p>
        </p:txBody>
      </p:sp>
      <p:sp>
        <p:nvSpPr>
          <p:cNvPr id="26" name="Ellipse 25"/>
          <p:cNvSpPr/>
          <p:nvPr/>
        </p:nvSpPr>
        <p:spPr>
          <a:xfrm>
            <a:off x="2424402" y="3811595"/>
            <a:ext cx="1149229" cy="38632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300" b="1" dirty="0">
                <a:solidFill>
                  <a:schemeClr val="tx1"/>
                </a:solidFill>
              </a:rPr>
              <a:t>form</a:t>
            </a:r>
          </a:p>
        </p:txBody>
      </p:sp>
      <p:sp>
        <p:nvSpPr>
          <p:cNvPr id="27" name="Ellipse 26"/>
          <p:cNvSpPr/>
          <p:nvPr/>
        </p:nvSpPr>
        <p:spPr>
          <a:xfrm>
            <a:off x="2431626" y="4270871"/>
            <a:ext cx="1149229" cy="38632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300" b="1" dirty="0" err="1">
                <a:solidFill>
                  <a:schemeClr val="tx1"/>
                </a:solidFill>
              </a:rPr>
              <a:t>layout</a:t>
            </a:r>
            <a:endParaRPr lang="de-DE" sz="1300" b="1" dirty="0">
              <a:solidFill>
                <a:schemeClr val="tx1"/>
              </a:solidFill>
            </a:endParaRPr>
          </a:p>
        </p:txBody>
      </p:sp>
      <p:sp>
        <p:nvSpPr>
          <p:cNvPr id="28" name="Ellipse 27"/>
          <p:cNvSpPr/>
          <p:nvPr/>
        </p:nvSpPr>
        <p:spPr>
          <a:xfrm>
            <a:off x="2429110" y="4738733"/>
            <a:ext cx="1149229" cy="38632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300" b="1" dirty="0" err="1">
                <a:solidFill>
                  <a:schemeClr val="tx1"/>
                </a:solidFill>
              </a:rPr>
              <a:t>xdc</a:t>
            </a:r>
            <a:endParaRPr lang="de-DE" sz="1300" b="1" dirty="0">
              <a:solidFill>
                <a:schemeClr val="tx1"/>
              </a:solidFill>
            </a:endParaRPr>
          </a:p>
        </p:txBody>
      </p:sp>
      <p:sp>
        <p:nvSpPr>
          <p:cNvPr id="29" name="Ellipse 28"/>
          <p:cNvSpPr/>
          <p:nvPr/>
        </p:nvSpPr>
        <p:spPr>
          <a:xfrm>
            <a:off x="2431625" y="5202302"/>
            <a:ext cx="1149229" cy="38632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300" b="1" dirty="0" err="1">
                <a:solidFill>
                  <a:schemeClr val="tx1"/>
                </a:solidFill>
              </a:rPr>
              <a:t>dataDesc</a:t>
            </a:r>
            <a:endParaRPr lang="de-DE" sz="1300" b="1" dirty="0">
              <a:solidFill>
                <a:schemeClr val="tx1"/>
              </a:solidFill>
            </a:endParaRPr>
          </a:p>
        </p:txBody>
      </p:sp>
      <p:cxnSp>
        <p:nvCxnSpPr>
          <p:cNvPr id="35" name="Gerade Verbindung 24"/>
          <p:cNvCxnSpPr/>
          <p:nvPr/>
        </p:nvCxnSpPr>
        <p:spPr>
          <a:xfrm flipH="1">
            <a:off x="2190974" y="3077618"/>
            <a:ext cx="21602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24"/>
          <p:cNvCxnSpPr/>
          <p:nvPr/>
        </p:nvCxnSpPr>
        <p:spPr>
          <a:xfrm flipH="1">
            <a:off x="2190974" y="3548461"/>
            <a:ext cx="21602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 Verbindung 24"/>
          <p:cNvCxnSpPr/>
          <p:nvPr/>
        </p:nvCxnSpPr>
        <p:spPr>
          <a:xfrm flipH="1">
            <a:off x="2198370" y="4015541"/>
            <a:ext cx="205446" cy="581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24"/>
          <p:cNvCxnSpPr/>
          <p:nvPr/>
        </p:nvCxnSpPr>
        <p:spPr>
          <a:xfrm flipH="1">
            <a:off x="2190098" y="4464032"/>
            <a:ext cx="21602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 Verbindung 24"/>
          <p:cNvCxnSpPr/>
          <p:nvPr/>
        </p:nvCxnSpPr>
        <p:spPr>
          <a:xfrm flipH="1">
            <a:off x="2187791" y="4931894"/>
            <a:ext cx="21602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24"/>
          <p:cNvCxnSpPr/>
          <p:nvPr/>
        </p:nvCxnSpPr>
        <p:spPr>
          <a:xfrm flipH="1">
            <a:off x="2187791" y="5387573"/>
            <a:ext cx="21602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feld 49"/>
          <p:cNvSpPr txBox="1"/>
          <p:nvPr/>
        </p:nvSpPr>
        <p:spPr>
          <a:xfrm>
            <a:off x="4355976" y="4782046"/>
            <a:ext cx="34617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solidFill>
                  <a:schemeClr val="bg1"/>
                </a:solidFill>
              </a:rPr>
              <a:t>Device-</a:t>
            </a:r>
            <a:r>
              <a:rPr lang="de-DE" sz="1400" b="1" dirty="0" err="1">
                <a:solidFill>
                  <a:schemeClr val="bg1"/>
                </a:solidFill>
              </a:rPr>
              <a:t>specific</a:t>
            </a:r>
            <a:r>
              <a:rPr lang="de-DE" sz="1400" b="1" dirty="0">
                <a:solidFill>
                  <a:schemeClr val="bg1"/>
                </a:solidFill>
              </a:rPr>
              <a:t> </a:t>
            </a:r>
            <a:r>
              <a:rPr lang="de-DE" sz="1400" b="1" dirty="0" err="1">
                <a:solidFill>
                  <a:schemeClr val="bg1"/>
                </a:solidFill>
              </a:rPr>
              <a:t>information</a:t>
            </a:r>
            <a:endParaRPr lang="de-DE" sz="1400" b="1" dirty="0">
              <a:solidFill>
                <a:schemeClr val="bg1"/>
              </a:solidFill>
            </a:endParaRPr>
          </a:p>
        </p:txBody>
      </p:sp>
      <p:sp>
        <p:nvSpPr>
          <p:cNvPr id="52" name="Ellipse 51"/>
          <p:cNvSpPr/>
          <p:nvPr/>
        </p:nvSpPr>
        <p:spPr>
          <a:xfrm>
            <a:off x="2431625" y="5665871"/>
            <a:ext cx="1204271" cy="38632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300" b="1" dirty="0" err="1">
                <a:solidFill>
                  <a:schemeClr val="tx1"/>
                </a:solidFill>
              </a:rPr>
              <a:t>sourceSet</a:t>
            </a:r>
            <a:endParaRPr lang="de-DE" sz="1300" b="1" dirty="0">
              <a:solidFill>
                <a:schemeClr val="tx1"/>
              </a:solidFill>
            </a:endParaRPr>
          </a:p>
        </p:txBody>
      </p:sp>
      <p:cxnSp>
        <p:nvCxnSpPr>
          <p:cNvPr id="53" name="Gerade Verbindung 24"/>
          <p:cNvCxnSpPr/>
          <p:nvPr/>
        </p:nvCxnSpPr>
        <p:spPr>
          <a:xfrm flipH="1">
            <a:off x="2178266" y="5866224"/>
            <a:ext cx="21602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Gerade Verbindung 24"/>
          <p:cNvCxnSpPr/>
          <p:nvPr/>
        </p:nvCxnSpPr>
        <p:spPr>
          <a:xfrm flipH="1">
            <a:off x="1982345" y="4234174"/>
            <a:ext cx="205446" cy="581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feld 54"/>
          <p:cNvSpPr txBox="1"/>
          <p:nvPr/>
        </p:nvSpPr>
        <p:spPr>
          <a:xfrm>
            <a:off x="4355976" y="5241574"/>
            <a:ext cx="34617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 err="1">
                <a:solidFill>
                  <a:schemeClr val="bg1"/>
                </a:solidFill>
              </a:rPr>
              <a:t>dataDescription</a:t>
            </a:r>
            <a:r>
              <a:rPr lang="de-DE" sz="1400" b="1" dirty="0">
                <a:solidFill>
                  <a:schemeClr val="bg1"/>
                </a:solidFill>
              </a:rPr>
              <a:t> DOM: Data </a:t>
            </a:r>
            <a:r>
              <a:rPr lang="de-DE" sz="1400" b="1" dirty="0" err="1">
                <a:solidFill>
                  <a:schemeClr val="bg1"/>
                </a:solidFill>
              </a:rPr>
              <a:t>schema</a:t>
            </a:r>
            <a:endParaRPr lang="de-DE" sz="1400" b="1" dirty="0">
              <a:solidFill>
                <a:schemeClr val="bg1"/>
              </a:solidFill>
            </a:endParaRPr>
          </a:p>
        </p:txBody>
      </p:sp>
      <p:sp>
        <p:nvSpPr>
          <p:cNvPr id="56" name="Textfeld 55"/>
          <p:cNvSpPr txBox="1"/>
          <p:nvPr/>
        </p:nvSpPr>
        <p:spPr>
          <a:xfrm>
            <a:off x="4355976" y="5712335"/>
            <a:ext cx="34617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solidFill>
                  <a:schemeClr val="bg1"/>
                </a:solidFill>
              </a:rPr>
              <a:t>DOM </a:t>
            </a:r>
            <a:r>
              <a:rPr lang="de-DE" sz="1400" b="1" dirty="0" err="1">
                <a:solidFill>
                  <a:schemeClr val="bg1"/>
                </a:solidFill>
              </a:rPr>
              <a:t>for</a:t>
            </a:r>
            <a:r>
              <a:rPr lang="de-DE" sz="1400" b="1" dirty="0">
                <a:solidFill>
                  <a:schemeClr val="bg1"/>
                </a:solidFill>
              </a:rPr>
              <a:t> DB- / </a:t>
            </a:r>
            <a:r>
              <a:rPr lang="de-DE" sz="1400" b="1" dirty="0" err="1">
                <a:solidFill>
                  <a:schemeClr val="bg1"/>
                </a:solidFill>
              </a:rPr>
              <a:t>WebService</a:t>
            </a:r>
            <a:r>
              <a:rPr lang="de-DE" sz="1400" b="1" dirty="0">
                <a:solidFill>
                  <a:schemeClr val="bg1"/>
                </a:solidFill>
              </a:rPr>
              <a:t>-Connections</a:t>
            </a:r>
          </a:p>
        </p:txBody>
      </p:sp>
      <p:cxnSp>
        <p:nvCxnSpPr>
          <p:cNvPr id="58" name="Gerade Verbindung 24"/>
          <p:cNvCxnSpPr/>
          <p:nvPr/>
        </p:nvCxnSpPr>
        <p:spPr>
          <a:xfrm flipH="1">
            <a:off x="2176361" y="6165304"/>
            <a:ext cx="21602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llipse 10"/>
          <p:cNvSpPr/>
          <p:nvPr/>
        </p:nvSpPr>
        <p:spPr>
          <a:xfrm>
            <a:off x="2885038" y="6142444"/>
            <a:ext cx="45719" cy="45719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00" b="1">
              <a:solidFill>
                <a:schemeClr val="tx1"/>
              </a:solidFill>
            </a:endParaRPr>
          </a:p>
        </p:txBody>
      </p:sp>
      <p:sp>
        <p:nvSpPr>
          <p:cNvPr id="59" name="Ellipse 58"/>
          <p:cNvSpPr/>
          <p:nvPr/>
        </p:nvSpPr>
        <p:spPr>
          <a:xfrm>
            <a:off x="2972435" y="6142444"/>
            <a:ext cx="45719" cy="45719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00" b="1">
              <a:solidFill>
                <a:schemeClr val="tx1"/>
              </a:solidFill>
            </a:endParaRPr>
          </a:p>
        </p:txBody>
      </p:sp>
      <p:sp>
        <p:nvSpPr>
          <p:cNvPr id="60" name="Ellipse 59"/>
          <p:cNvSpPr/>
          <p:nvPr/>
        </p:nvSpPr>
        <p:spPr>
          <a:xfrm>
            <a:off x="3059832" y="6142444"/>
            <a:ext cx="45719" cy="45719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2740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/>
              <a:t>XFA Internals</a:t>
            </a:r>
          </a:p>
        </p:txBody>
      </p:sp>
    </p:spTree>
    <p:extLst>
      <p:ext uri="{BB962C8B-B14F-4D97-AF65-F5344CB8AC3E}">
        <p14:creationId xmlns:p14="http://schemas.microsoft.com/office/powerpoint/2010/main" val="12650483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800"/>
              <a:t>Tweet by @nils</a:t>
            </a:r>
            <a:endParaRPr lang="de-DE"/>
          </a:p>
          <a:p>
            <a:endParaRPr lang="de-DE"/>
          </a:p>
          <a:p>
            <a:endParaRPr lang="de-DE"/>
          </a:p>
          <a:p>
            <a:pPr lvl="1"/>
            <a:endParaRPr lang="de-DE" sz="2500"/>
          </a:p>
          <a:p>
            <a:pPr lvl="1"/>
            <a:r>
              <a:rPr lang="de-DE" sz="2500"/>
              <a:t>Nice! Some Solaris build seems to have symbols!</a:t>
            </a:r>
          </a:p>
          <a:p>
            <a:pPr lvl="1"/>
            <a:r>
              <a:rPr lang="de-DE" sz="2500"/>
              <a:t>Newest version which still has symbols: Solaris v9.4.1</a:t>
            </a:r>
          </a:p>
          <a:p>
            <a:r>
              <a:rPr lang="de-DE"/>
              <a:t>We need a </a:t>
            </a:r>
            <a:r>
              <a:rPr lang="de-DE" i="1"/>
              <a:t>reliable</a:t>
            </a:r>
            <a:r>
              <a:rPr lang="de-DE"/>
              <a:t> heuristic to port symbols in AcroForm.api (module which implements XFA functionality) to newer AR versions</a:t>
            </a:r>
          </a:p>
          <a:p>
            <a:endParaRPr lang="de-DE" sz="280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/>
              <a:t>XFA Internals - General Approach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6307" y="1916832"/>
            <a:ext cx="3219480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1954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 dirty="0"/>
              <a:t>Problems:</a:t>
            </a:r>
          </a:p>
          <a:p>
            <a:pPr lvl="1"/>
            <a:r>
              <a:rPr lang="de-DE" sz="2500" dirty="0"/>
              <a:t>Code </a:t>
            </a:r>
            <a:r>
              <a:rPr lang="de-DE" sz="2500" dirty="0" err="1"/>
              <a:t>is</a:t>
            </a:r>
            <a:r>
              <a:rPr lang="de-DE" sz="2500" dirty="0"/>
              <a:t> </a:t>
            </a:r>
            <a:r>
              <a:rPr lang="de-DE" sz="2500" dirty="0" err="1"/>
              <a:t>rather</a:t>
            </a:r>
            <a:r>
              <a:rPr lang="de-DE" sz="2500" dirty="0"/>
              <a:t> </a:t>
            </a:r>
            <a:r>
              <a:rPr lang="de-DE" sz="2500" dirty="0" err="1"/>
              <a:t>old</a:t>
            </a:r>
            <a:r>
              <a:rPr lang="de-DE" sz="2500" dirty="0"/>
              <a:t> (2012) -&gt; </a:t>
            </a:r>
            <a:r>
              <a:rPr lang="de-DE" sz="2500" dirty="0" err="1"/>
              <a:t>Many</a:t>
            </a:r>
            <a:r>
              <a:rPr lang="de-DE" sz="2500" dirty="0"/>
              <a:t> Code </a:t>
            </a:r>
            <a:r>
              <a:rPr lang="de-DE" sz="2500" dirty="0" err="1"/>
              <a:t>changes</a:t>
            </a:r>
            <a:r>
              <a:rPr lang="de-DE" sz="2500" dirty="0"/>
              <a:t> </a:t>
            </a:r>
            <a:r>
              <a:rPr lang="de-DE" sz="2500" dirty="0" err="1"/>
              <a:t>from</a:t>
            </a:r>
            <a:r>
              <a:rPr lang="de-DE" sz="2500" dirty="0"/>
              <a:t> v9.X </a:t>
            </a:r>
            <a:r>
              <a:rPr lang="de-DE" sz="2500" dirty="0" err="1"/>
              <a:t>to</a:t>
            </a:r>
            <a:r>
              <a:rPr lang="de-DE" sz="2500" dirty="0"/>
              <a:t> AR DC…</a:t>
            </a:r>
          </a:p>
          <a:p>
            <a:pPr lvl="2"/>
            <a:r>
              <a:rPr lang="de-DE" sz="2300" dirty="0" err="1"/>
              <a:t>Function</a:t>
            </a:r>
            <a:r>
              <a:rPr lang="de-DE" sz="2300" dirty="0"/>
              <a:t> </a:t>
            </a:r>
            <a:r>
              <a:rPr lang="de-DE" sz="2300" dirty="0" err="1"/>
              <a:t>count</a:t>
            </a:r>
            <a:r>
              <a:rPr lang="de-DE" sz="2300" dirty="0"/>
              <a:t>: Solaris ~48 K, AR DC ~ 95 K</a:t>
            </a:r>
          </a:p>
          <a:p>
            <a:pPr lvl="1"/>
            <a:r>
              <a:rPr lang="de-DE" dirty="0" err="1"/>
              <a:t>Functions</a:t>
            </a:r>
            <a:r>
              <a:rPr lang="de-DE" dirty="0"/>
              <a:t> </a:t>
            </a:r>
            <a:r>
              <a:rPr lang="de-DE" dirty="0" err="1"/>
              <a:t>differ</a:t>
            </a:r>
            <a:r>
              <a:rPr lang="de-DE" dirty="0"/>
              <a:t> </a:t>
            </a:r>
            <a:r>
              <a:rPr lang="de-DE" dirty="0" err="1"/>
              <a:t>even</a:t>
            </a:r>
            <a:r>
              <a:rPr lang="de-DE" dirty="0"/>
              <a:t> </a:t>
            </a: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code</a:t>
            </a:r>
            <a:r>
              <a:rPr lang="de-DE" dirty="0"/>
              <a:t> </a:t>
            </a:r>
            <a:r>
              <a:rPr lang="de-DE" dirty="0" err="1"/>
              <a:t>stays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same (</a:t>
            </a:r>
            <a:r>
              <a:rPr lang="de-DE" dirty="0" err="1"/>
              <a:t>compiler</a:t>
            </a:r>
            <a:r>
              <a:rPr lang="de-DE" dirty="0"/>
              <a:t> </a:t>
            </a:r>
            <a:r>
              <a:rPr lang="de-DE" dirty="0" err="1"/>
              <a:t>optimizations</a:t>
            </a:r>
            <a:r>
              <a:rPr lang="de-DE" dirty="0"/>
              <a:t> like heavy </a:t>
            </a:r>
            <a:r>
              <a:rPr lang="de-DE" dirty="0" err="1"/>
              <a:t>inlining</a:t>
            </a:r>
            <a:r>
              <a:rPr lang="de-DE" dirty="0"/>
              <a:t> in v9.4.1 </a:t>
            </a:r>
            <a:r>
              <a:rPr lang="de-DE" dirty="0" err="1"/>
              <a:t>screw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up</a:t>
            </a:r>
            <a:r>
              <a:rPr lang="de-DE" dirty="0"/>
              <a:t>)</a:t>
            </a:r>
          </a:p>
          <a:p>
            <a:pPr lvl="2"/>
            <a:r>
              <a:rPr lang="de-DE" sz="2300" dirty="0" err="1"/>
              <a:t>Tried</a:t>
            </a:r>
            <a:r>
              <a:rPr lang="de-DE" sz="2300" dirty="0"/>
              <a:t> </a:t>
            </a:r>
            <a:r>
              <a:rPr lang="de-DE" sz="2300" dirty="0" err="1"/>
              <a:t>diffing</a:t>
            </a:r>
            <a:r>
              <a:rPr lang="de-DE" sz="2300" dirty="0"/>
              <a:t> </a:t>
            </a:r>
            <a:r>
              <a:rPr lang="de-DE" sz="2300" dirty="0" err="1"/>
              <a:t>with</a:t>
            </a:r>
            <a:r>
              <a:rPr lang="de-DE" sz="2300" dirty="0"/>
              <a:t> Diaphora – </a:t>
            </a:r>
            <a:r>
              <a:rPr lang="de-DE" sz="2300" dirty="0" err="1"/>
              <a:t>Too</a:t>
            </a:r>
            <a:r>
              <a:rPr lang="de-DE" sz="2300" dirty="0"/>
              <a:t> </a:t>
            </a:r>
            <a:r>
              <a:rPr lang="de-DE" sz="2300" dirty="0" err="1"/>
              <a:t>many</a:t>
            </a:r>
            <a:r>
              <a:rPr lang="de-DE" sz="2300" dirty="0"/>
              <a:t> </a:t>
            </a:r>
            <a:r>
              <a:rPr lang="de-DE" sz="2300" dirty="0" err="1"/>
              <a:t>false</a:t>
            </a:r>
            <a:r>
              <a:rPr lang="de-DE" sz="2300" dirty="0"/>
              <a:t> positives</a:t>
            </a:r>
          </a:p>
          <a:p>
            <a:pPr lvl="1"/>
            <a:r>
              <a:rPr lang="de-DE" sz="2500" dirty="0" err="1"/>
              <a:t>Structures</a:t>
            </a:r>
            <a:r>
              <a:rPr lang="de-DE" sz="2500" dirty="0"/>
              <a:t>, </a:t>
            </a:r>
            <a:r>
              <a:rPr lang="de-DE" sz="2500" dirty="0" err="1"/>
              <a:t>objects</a:t>
            </a:r>
            <a:r>
              <a:rPr lang="de-DE" sz="2500" dirty="0"/>
              <a:t> </a:t>
            </a:r>
            <a:r>
              <a:rPr lang="de-DE" sz="2500" dirty="0" err="1"/>
              <a:t>and</a:t>
            </a:r>
            <a:r>
              <a:rPr lang="de-DE" sz="2500" dirty="0"/>
              <a:t> </a:t>
            </a:r>
            <a:r>
              <a:rPr lang="de-DE" sz="2500" dirty="0" err="1"/>
              <a:t>vtable</a:t>
            </a:r>
            <a:r>
              <a:rPr lang="de-DE" sz="2500" dirty="0"/>
              <a:t> </a:t>
            </a:r>
            <a:r>
              <a:rPr lang="de-DE" sz="2500" dirty="0" err="1"/>
              <a:t>sizes</a:t>
            </a:r>
            <a:r>
              <a:rPr lang="de-DE" sz="2500" dirty="0"/>
              <a:t> </a:t>
            </a:r>
            <a:r>
              <a:rPr lang="de-DE" sz="2500" dirty="0" err="1"/>
              <a:t>differ</a:t>
            </a:r>
            <a:r>
              <a:rPr lang="de-DE" sz="2500" dirty="0"/>
              <a:t> (</a:t>
            </a:r>
            <a:r>
              <a:rPr lang="de-DE" sz="2500" dirty="0" err="1"/>
              <a:t>slightly</a:t>
            </a:r>
            <a:r>
              <a:rPr lang="de-DE" sz="2500" dirty="0"/>
              <a:t>, but </a:t>
            </a:r>
            <a:r>
              <a:rPr lang="de-DE" sz="2500" dirty="0" err="1"/>
              <a:t>enough</a:t>
            </a:r>
            <a:r>
              <a:rPr lang="de-DE" sz="2500" dirty="0"/>
              <a:t> </a:t>
            </a:r>
            <a:r>
              <a:rPr lang="de-DE" sz="2500" dirty="0" err="1"/>
              <a:t>to</a:t>
            </a:r>
            <a:r>
              <a:rPr lang="de-DE" sz="2500" dirty="0"/>
              <a:t> </a:t>
            </a:r>
            <a:r>
              <a:rPr lang="de-DE" sz="2500" dirty="0" err="1"/>
              <a:t>make</a:t>
            </a:r>
            <a:r>
              <a:rPr lang="de-DE" sz="2500" dirty="0"/>
              <a:t> </a:t>
            </a:r>
            <a:r>
              <a:rPr lang="de-DE" sz="2500" dirty="0" err="1"/>
              <a:t>it</a:t>
            </a:r>
            <a:r>
              <a:rPr lang="de-DE" sz="2500" dirty="0"/>
              <a:t> </a:t>
            </a:r>
            <a:r>
              <a:rPr lang="de-DE" sz="2500" dirty="0" err="1"/>
              <a:t>very</a:t>
            </a:r>
            <a:r>
              <a:rPr lang="de-DE" sz="2500" dirty="0"/>
              <a:t> </a:t>
            </a:r>
            <a:r>
              <a:rPr lang="de-DE" sz="2500" dirty="0" err="1"/>
              <a:t>hard</a:t>
            </a:r>
            <a:r>
              <a:rPr lang="de-DE" sz="2500" dirty="0"/>
              <a:t> </a:t>
            </a:r>
            <a:r>
              <a:rPr lang="de-DE" sz="2500" dirty="0" err="1"/>
              <a:t>to</a:t>
            </a:r>
            <a:r>
              <a:rPr lang="de-DE" sz="2500" dirty="0"/>
              <a:t> </a:t>
            </a:r>
            <a:r>
              <a:rPr lang="de-DE" sz="2500" dirty="0" err="1"/>
              <a:t>create</a:t>
            </a:r>
            <a:r>
              <a:rPr lang="de-DE" sz="2500" dirty="0"/>
              <a:t> </a:t>
            </a:r>
            <a:r>
              <a:rPr lang="de-DE" sz="2500" dirty="0" err="1"/>
              <a:t>reliable</a:t>
            </a:r>
            <a:r>
              <a:rPr lang="de-DE" sz="2500" dirty="0"/>
              <a:t> </a:t>
            </a:r>
            <a:r>
              <a:rPr lang="de-DE" sz="2500" dirty="0" err="1"/>
              <a:t>heuristic</a:t>
            </a:r>
            <a:r>
              <a:rPr lang="de-DE" dirty="0" err="1"/>
              <a:t>s</a:t>
            </a:r>
            <a:r>
              <a:rPr lang="de-DE" sz="2500" dirty="0"/>
              <a:t>)</a:t>
            </a:r>
          </a:p>
          <a:p>
            <a:pPr lvl="1"/>
            <a:r>
              <a:rPr lang="de-DE" sz="2500" dirty="0"/>
              <a:t>etc.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/>
              <a:t>XFA </a:t>
            </a:r>
            <a:r>
              <a:rPr lang="de-DE"/>
              <a:t>Internals - General Approach</a:t>
            </a:r>
            <a:endParaRPr lang="de-DE" sz="3000"/>
          </a:p>
        </p:txBody>
      </p:sp>
    </p:spTree>
    <p:extLst>
      <p:ext uri="{BB962C8B-B14F-4D97-AF65-F5344CB8AC3E}">
        <p14:creationId xmlns:p14="http://schemas.microsoft.com/office/powerpoint/2010/main" val="5738322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Approach: </a:t>
            </a:r>
            <a:r>
              <a:rPr lang="de-DE" dirty="0" err="1"/>
              <a:t>Trying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i="1" dirty="0" err="1"/>
              <a:t>understand</a:t>
            </a:r>
            <a:r>
              <a:rPr lang="de-DE" i="1" dirty="0"/>
              <a:t> </a:t>
            </a:r>
            <a:r>
              <a:rPr lang="de-DE" dirty="0"/>
              <a:t>Reader v9.4.1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much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possible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help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symbols</a:t>
            </a:r>
            <a:endParaRPr lang="de-DE" dirty="0"/>
          </a:p>
          <a:p>
            <a:r>
              <a:rPr lang="de-DE" sz="2800" dirty="0"/>
              <a:t>Find </a:t>
            </a:r>
            <a:r>
              <a:rPr lang="de-DE" sz="2800" dirty="0" err="1"/>
              <a:t>bulletproof</a:t>
            </a:r>
            <a:r>
              <a:rPr lang="de-DE" sz="2800" dirty="0"/>
              <a:t> </a:t>
            </a:r>
            <a:r>
              <a:rPr lang="de-DE" sz="2800" dirty="0" err="1"/>
              <a:t>ways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recover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i="1" dirty="0" err="1"/>
              <a:t>most</a:t>
            </a:r>
            <a:r>
              <a:rPr lang="de-DE" sz="2800" i="1" dirty="0"/>
              <a:t> </a:t>
            </a:r>
            <a:r>
              <a:rPr lang="de-DE" sz="2800" i="1" dirty="0" err="1"/>
              <a:t>important</a:t>
            </a:r>
            <a:r>
              <a:rPr lang="de-DE" sz="2800" i="1" dirty="0"/>
              <a:t> </a:t>
            </a:r>
            <a:r>
              <a:rPr lang="de-DE" sz="2800" dirty="0" err="1"/>
              <a:t>symbols</a:t>
            </a:r>
            <a:r>
              <a:rPr lang="de-DE" sz="2800" dirty="0"/>
              <a:t>, i.e.</a:t>
            </a:r>
          </a:p>
          <a:p>
            <a:pPr lvl="1"/>
            <a:r>
              <a:rPr lang="de-DE" sz="2500" dirty="0"/>
              <a:t>Heap </a:t>
            </a:r>
            <a:r>
              <a:rPr lang="de-DE" sz="2500" dirty="0" err="1"/>
              <a:t>Mgmt</a:t>
            </a:r>
            <a:r>
              <a:rPr lang="de-DE" sz="2500" dirty="0"/>
              <a:t> </a:t>
            </a:r>
            <a:r>
              <a:rPr lang="de-DE" sz="2500" dirty="0" err="1"/>
              <a:t>functions</a:t>
            </a:r>
            <a:r>
              <a:rPr lang="de-DE" sz="2500" dirty="0"/>
              <a:t> </a:t>
            </a:r>
            <a:r>
              <a:rPr lang="de-DE" sz="2500" dirty="0" err="1"/>
              <a:t>for</a:t>
            </a:r>
            <a:r>
              <a:rPr lang="de-DE" sz="2500" dirty="0"/>
              <a:t> </a:t>
            </a:r>
            <a:r>
              <a:rPr lang="de-DE" sz="2500" dirty="0" err="1"/>
              <a:t>the</a:t>
            </a:r>
            <a:r>
              <a:rPr lang="de-DE" sz="2500" dirty="0"/>
              <a:t> </a:t>
            </a:r>
            <a:r>
              <a:rPr lang="de-DE" sz="2500" dirty="0" err="1"/>
              <a:t>custom</a:t>
            </a:r>
            <a:r>
              <a:rPr lang="de-DE" sz="2500" dirty="0"/>
              <a:t> </a:t>
            </a:r>
            <a:r>
              <a:rPr lang="de-DE" sz="2500" dirty="0" err="1"/>
              <a:t>allocator</a:t>
            </a:r>
            <a:endParaRPr lang="de-DE" sz="2500" dirty="0"/>
          </a:p>
          <a:p>
            <a:pPr lvl="1"/>
            <a:r>
              <a:rPr lang="de-DE" sz="2500" dirty="0" err="1"/>
              <a:t>Object</a:t>
            </a:r>
            <a:r>
              <a:rPr lang="de-DE" sz="2500" dirty="0"/>
              <a:t> </a:t>
            </a:r>
            <a:r>
              <a:rPr lang="de-DE" sz="2500" dirty="0" err="1"/>
              <a:t>information</a:t>
            </a:r>
            <a:endParaRPr lang="de-DE" sz="2500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/>
              <a:t>XFA </a:t>
            </a:r>
            <a:r>
              <a:rPr lang="de-DE"/>
              <a:t>Internals - General Approach</a:t>
            </a:r>
            <a:endParaRPr lang="de-DE" sz="3000"/>
          </a:p>
        </p:txBody>
      </p:sp>
    </p:spTree>
    <p:extLst>
      <p:ext uri="{BB962C8B-B14F-4D97-AF65-F5344CB8AC3E}">
        <p14:creationId xmlns:p14="http://schemas.microsoft.com/office/powerpoint/2010/main" val="32025349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800" dirty="0" err="1"/>
              <a:t>What</a:t>
            </a:r>
            <a:r>
              <a:rPr lang="de-DE" sz="2800" dirty="0"/>
              <a:t> do </a:t>
            </a:r>
            <a:r>
              <a:rPr lang="de-DE" sz="2800" dirty="0" err="1"/>
              <a:t>we</a:t>
            </a:r>
            <a:r>
              <a:rPr lang="de-DE" sz="2800" dirty="0"/>
              <a:t> </a:t>
            </a:r>
            <a:r>
              <a:rPr lang="de-DE" sz="2800" dirty="0" err="1"/>
              <a:t>need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know</a:t>
            </a:r>
            <a:r>
              <a:rPr lang="de-DE" sz="2800" dirty="0"/>
              <a:t> </a:t>
            </a:r>
            <a:r>
              <a:rPr lang="de-DE" sz="2800" dirty="0" err="1"/>
              <a:t>about</a:t>
            </a:r>
            <a:r>
              <a:rPr lang="de-DE" sz="2800" dirty="0"/>
              <a:t> </a:t>
            </a:r>
            <a:r>
              <a:rPr lang="de-DE" sz="2800" dirty="0" err="1"/>
              <a:t>objects</a:t>
            </a:r>
            <a:r>
              <a:rPr lang="de-DE" sz="2800" dirty="0"/>
              <a:t>?</a:t>
            </a:r>
          </a:p>
          <a:p>
            <a:pPr lvl="1"/>
            <a:r>
              <a:rPr lang="de-DE" sz="2500" dirty="0" err="1"/>
              <a:t>How</a:t>
            </a:r>
            <a:r>
              <a:rPr lang="de-DE" sz="2500" dirty="0"/>
              <a:t> </a:t>
            </a:r>
            <a:r>
              <a:rPr lang="de-DE" sz="2500" dirty="0" err="1"/>
              <a:t>to</a:t>
            </a:r>
            <a:r>
              <a:rPr lang="de-DE" sz="2500" dirty="0"/>
              <a:t> </a:t>
            </a:r>
            <a:r>
              <a:rPr lang="de-DE" sz="2500" dirty="0" err="1"/>
              <a:t>identify</a:t>
            </a:r>
            <a:r>
              <a:rPr lang="de-DE" sz="2500" dirty="0"/>
              <a:t> an </a:t>
            </a:r>
            <a:r>
              <a:rPr lang="de-DE" sz="2500" dirty="0" err="1"/>
              <a:t>object</a:t>
            </a:r>
            <a:r>
              <a:rPr lang="de-DE" sz="2500" dirty="0"/>
              <a:t> in </a:t>
            </a:r>
            <a:r>
              <a:rPr lang="de-DE" sz="2500" dirty="0" err="1"/>
              <a:t>memory</a:t>
            </a:r>
            <a:endParaRPr lang="de-DE" sz="2500" dirty="0"/>
          </a:p>
          <a:p>
            <a:pPr lvl="1"/>
            <a:r>
              <a:rPr lang="de-DE" sz="2500" dirty="0" err="1"/>
              <a:t>Vtable</a:t>
            </a:r>
            <a:r>
              <a:rPr lang="de-DE" sz="2500" dirty="0"/>
              <a:t> </a:t>
            </a:r>
            <a:r>
              <a:rPr lang="de-DE" sz="2500" dirty="0" err="1"/>
              <a:t>offsets</a:t>
            </a:r>
            <a:endParaRPr lang="de-DE" sz="2500" dirty="0"/>
          </a:p>
          <a:p>
            <a:pPr lvl="1"/>
            <a:r>
              <a:rPr lang="de-DE" sz="2500" dirty="0" err="1"/>
              <a:t>Methods</a:t>
            </a:r>
            <a:r>
              <a:rPr lang="de-DE" sz="2500" dirty="0"/>
              <a:t> </a:t>
            </a:r>
            <a:r>
              <a:rPr lang="de-DE" sz="2500" dirty="0" err="1"/>
              <a:t>and</a:t>
            </a:r>
            <a:r>
              <a:rPr lang="de-DE" sz="2500" dirty="0"/>
              <a:t> </a:t>
            </a:r>
            <a:r>
              <a:rPr lang="de-DE" sz="2500" dirty="0" err="1"/>
              <a:t>properties</a:t>
            </a:r>
            <a:r>
              <a:rPr lang="de-DE" sz="2500" dirty="0"/>
              <a:t> </a:t>
            </a:r>
            <a:r>
              <a:rPr lang="de-DE" sz="2500" dirty="0" err="1"/>
              <a:t>exposed</a:t>
            </a:r>
            <a:r>
              <a:rPr lang="de-DE" sz="2500" dirty="0"/>
              <a:t> </a:t>
            </a:r>
            <a:r>
              <a:rPr lang="de-DE" sz="2500" dirty="0" err="1"/>
              <a:t>to</a:t>
            </a:r>
            <a:r>
              <a:rPr lang="de-DE" sz="2500" dirty="0"/>
              <a:t> JavaScript</a:t>
            </a:r>
          </a:p>
          <a:p>
            <a:pPr lvl="1"/>
            <a:r>
              <a:rPr lang="de-DE" sz="2500" dirty="0"/>
              <a:t>Offsets </a:t>
            </a:r>
            <a:r>
              <a:rPr lang="de-DE" sz="2500" dirty="0" err="1"/>
              <a:t>of</a:t>
            </a:r>
            <a:r>
              <a:rPr lang="de-DE" sz="2500" dirty="0"/>
              <a:t> </a:t>
            </a:r>
            <a:r>
              <a:rPr lang="de-DE" sz="2500" dirty="0" err="1"/>
              <a:t>the</a:t>
            </a:r>
            <a:r>
              <a:rPr lang="de-DE" sz="2500" dirty="0"/>
              <a:t> </a:t>
            </a:r>
            <a:r>
              <a:rPr lang="de-DE" sz="2500" dirty="0" err="1"/>
              <a:t>entrypoints</a:t>
            </a:r>
            <a:r>
              <a:rPr lang="de-DE" sz="2500" dirty="0"/>
              <a:t> </a:t>
            </a:r>
            <a:r>
              <a:rPr lang="de-DE" sz="2500" dirty="0" err="1"/>
              <a:t>for</a:t>
            </a:r>
            <a:r>
              <a:rPr lang="de-DE" sz="2500" dirty="0"/>
              <a:t> </a:t>
            </a:r>
            <a:r>
              <a:rPr lang="de-DE" sz="2500" dirty="0" err="1"/>
              <a:t>methods</a:t>
            </a:r>
            <a:r>
              <a:rPr lang="de-DE" sz="2500" dirty="0"/>
              <a:t> / </a:t>
            </a:r>
            <a:r>
              <a:rPr lang="de-DE" sz="2500" dirty="0" err="1"/>
              <a:t>property</a:t>
            </a:r>
            <a:r>
              <a:rPr lang="de-DE" sz="2500" dirty="0"/>
              <a:t>-getters </a:t>
            </a:r>
            <a:r>
              <a:rPr lang="de-DE" sz="2500" dirty="0" err="1"/>
              <a:t>and</a:t>
            </a:r>
            <a:r>
              <a:rPr lang="de-DE" sz="2500" dirty="0"/>
              <a:t> -setters</a:t>
            </a:r>
          </a:p>
          <a:p>
            <a:pPr lvl="1"/>
            <a:r>
              <a:rPr lang="de-DE" dirty="0" err="1"/>
              <a:t>Function</a:t>
            </a:r>
            <a:r>
              <a:rPr lang="de-DE" dirty="0"/>
              <a:t> </a:t>
            </a:r>
            <a:r>
              <a:rPr lang="de-DE" dirty="0" err="1"/>
              <a:t>names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vtable</a:t>
            </a:r>
            <a:r>
              <a:rPr lang="de-DE" dirty="0"/>
              <a:t> </a:t>
            </a:r>
            <a:r>
              <a:rPr lang="de-DE" dirty="0" err="1"/>
              <a:t>entries</a:t>
            </a:r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/>
              <a:t>XFA Internals - Objects</a:t>
            </a:r>
          </a:p>
        </p:txBody>
      </p:sp>
    </p:spTree>
    <p:extLst>
      <p:ext uri="{BB962C8B-B14F-4D97-AF65-F5344CB8AC3E}">
        <p14:creationId xmlns:p14="http://schemas.microsoft.com/office/powerpoint/2010/main" val="3894638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/>
              <a:t>whoami</a:t>
            </a:r>
          </a:p>
          <a:p>
            <a:r>
              <a:rPr lang="de-DE" sz="2800"/>
              <a:t>Motivation</a:t>
            </a:r>
          </a:p>
          <a:p>
            <a:r>
              <a:rPr lang="de-DE" sz="2800"/>
              <a:t>(Short!) Introduction to XFA</a:t>
            </a:r>
          </a:p>
          <a:p>
            <a:r>
              <a:rPr lang="de-DE" sz="2800"/>
              <a:t>XFA Internals</a:t>
            </a:r>
          </a:p>
          <a:p>
            <a:pPr lvl="1"/>
            <a:r>
              <a:rPr lang="de-DE" sz="2500"/>
              <a:t>XFA Objects</a:t>
            </a:r>
          </a:p>
          <a:p>
            <a:pPr lvl="1"/>
            <a:r>
              <a:rPr lang="de-DE" sz="2500"/>
              <a:t>jfCacheManager</a:t>
            </a:r>
          </a:p>
          <a:p>
            <a:r>
              <a:rPr lang="de-DE" sz="2800"/>
              <a:t>Exploiting the Reader</a:t>
            </a:r>
          </a:p>
          <a:p>
            <a:r>
              <a:rPr lang="de-DE" sz="2800"/>
              <a:t>Conclusion</a:t>
            </a:r>
          </a:p>
          <a:p>
            <a:r>
              <a:rPr lang="de-DE" sz="2800"/>
              <a:t>Q&amp;A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10726489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71488" y="1340768"/>
            <a:ext cx="8248650" cy="4968552"/>
          </a:xfrm>
        </p:spPr>
        <p:txBody>
          <a:bodyPr>
            <a:normAutofit/>
          </a:bodyPr>
          <a:lstStyle/>
          <a:p>
            <a:r>
              <a:rPr lang="de-DE" sz="2800"/>
              <a:t>First attempt: XFANode::getClassTag</a:t>
            </a:r>
            <a:endParaRPr lang="de-DE"/>
          </a:p>
          <a:p>
            <a:endParaRPr lang="de-DE" sz="2800"/>
          </a:p>
          <a:p>
            <a:endParaRPr lang="de-DE"/>
          </a:p>
          <a:p>
            <a:endParaRPr lang="de-DE" sz="2800"/>
          </a:p>
          <a:p>
            <a:endParaRPr lang="de-DE"/>
          </a:p>
          <a:p>
            <a:endParaRPr lang="de-DE" sz="2800"/>
          </a:p>
          <a:p>
            <a:endParaRPr lang="de-DE"/>
          </a:p>
          <a:p>
            <a:endParaRPr lang="de-DE" sz="2800"/>
          </a:p>
          <a:p>
            <a:endParaRPr lang="de-DE" sz="1800"/>
          </a:p>
          <a:p>
            <a:r>
              <a:rPr lang="de-DE" sz="2800"/>
              <a:t>Fail! classTags not constant across versions! </a:t>
            </a:r>
          </a:p>
          <a:p>
            <a:pPr marL="0" indent="0">
              <a:buNone/>
            </a:pPr>
            <a:endParaRPr lang="de-DE"/>
          </a:p>
          <a:p>
            <a:pPr lvl="1"/>
            <a:endParaRPr lang="de-DE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 dirty="0"/>
              <a:t>XFA </a:t>
            </a:r>
            <a:r>
              <a:rPr lang="de-DE" sz="3000" dirty="0" err="1"/>
              <a:t>Internals</a:t>
            </a:r>
            <a:r>
              <a:rPr lang="de-DE" sz="3000" dirty="0"/>
              <a:t> </a:t>
            </a:r>
            <a:r>
              <a:rPr lang="de-DE" dirty="0"/>
              <a:t>-</a:t>
            </a:r>
            <a:r>
              <a:rPr lang="de-DE" sz="3000" dirty="0"/>
              <a:t> Objects: </a:t>
            </a:r>
            <a:r>
              <a:rPr lang="de-DE" sz="3000" dirty="0" err="1"/>
              <a:t>Identification</a:t>
            </a:r>
            <a:endParaRPr lang="de-DE" sz="3000" dirty="0"/>
          </a:p>
        </p:txBody>
      </p:sp>
      <p:grpSp>
        <p:nvGrpSpPr>
          <p:cNvPr id="8202" name="Gruppieren 8201"/>
          <p:cNvGrpSpPr/>
          <p:nvPr/>
        </p:nvGrpSpPr>
        <p:grpSpPr>
          <a:xfrm>
            <a:off x="664976" y="3861048"/>
            <a:ext cx="3705607" cy="1726247"/>
            <a:chOff x="664976" y="3861048"/>
            <a:chExt cx="3705607" cy="1726247"/>
          </a:xfrm>
        </p:grpSpPr>
        <p:pic>
          <p:nvPicPr>
            <p:cNvPr id="8197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4976" y="3861048"/>
              <a:ext cx="3559059" cy="13987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" name="Rechteck 14"/>
            <p:cNvSpPr/>
            <p:nvPr/>
          </p:nvSpPr>
          <p:spPr>
            <a:xfrm>
              <a:off x="2355701" y="4528991"/>
              <a:ext cx="432048" cy="176592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7" name="Rechteck 16"/>
            <p:cNvSpPr/>
            <p:nvPr/>
          </p:nvSpPr>
          <p:spPr>
            <a:xfrm>
              <a:off x="1814736" y="4814760"/>
              <a:ext cx="2555847" cy="77253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de-DE" sz="1400"/>
                <a:t>From Field constructor method:</a:t>
              </a:r>
            </a:p>
            <a:p>
              <a:r>
                <a:rPr lang="de-DE" sz="1400"/>
                <a:t>classTag for Field-Object in </a:t>
              </a:r>
              <a:r>
                <a:rPr lang="de-DE" sz="1400" b="1"/>
                <a:t>Adobe Reader 9.4.1:  0x86</a:t>
              </a:r>
            </a:p>
          </p:txBody>
        </p:sp>
      </p:grpSp>
      <p:grpSp>
        <p:nvGrpSpPr>
          <p:cNvPr id="8201" name="Gruppieren 8200"/>
          <p:cNvGrpSpPr/>
          <p:nvPr/>
        </p:nvGrpSpPr>
        <p:grpSpPr>
          <a:xfrm>
            <a:off x="2562439" y="1868884"/>
            <a:ext cx="5105906" cy="1704132"/>
            <a:chOff x="2562200" y="1916833"/>
            <a:chExt cx="5105906" cy="1704132"/>
          </a:xfrm>
        </p:grpSpPr>
        <p:pic>
          <p:nvPicPr>
            <p:cNvPr id="10242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62200" y="1916833"/>
              <a:ext cx="3606629" cy="1704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Rechteck 8"/>
            <p:cNvSpPr/>
            <p:nvPr/>
          </p:nvSpPr>
          <p:spPr>
            <a:xfrm>
              <a:off x="3083843" y="3171193"/>
              <a:ext cx="1164203" cy="176592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0" name="Rechteck 19"/>
            <p:cNvSpPr/>
            <p:nvPr/>
          </p:nvSpPr>
          <p:spPr>
            <a:xfrm>
              <a:off x="5524268" y="2620964"/>
              <a:ext cx="2143838" cy="47312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de-DE" sz="1400"/>
                <a:t>classTag attribute can be found @ &lt;XFAobj&gt; + 0x10</a:t>
              </a:r>
              <a:endParaRPr lang="de-DE" sz="1400" b="1"/>
            </a:p>
          </p:txBody>
        </p:sp>
      </p:grpSp>
      <p:grpSp>
        <p:nvGrpSpPr>
          <p:cNvPr id="8204" name="Gruppieren 8203"/>
          <p:cNvGrpSpPr/>
          <p:nvPr/>
        </p:nvGrpSpPr>
        <p:grpSpPr>
          <a:xfrm>
            <a:off x="5108772" y="4149452"/>
            <a:ext cx="3495675" cy="1437843"/>
            <a:chOff x="5108772" y="4149452"/>
            <a:chExt cx="3495675" cy="1437843"/>
          </a:xfrm>
        </p:grpSpPr>
        <p:pic>
          <p:nvPicPr>
            <p:cNvPr id="8196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08772" y="4149452"/>
              <a:ext cx="3495675" cy="647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6" name="Gerade Verbindung mit Pfeil 15"/>
            <p:cNvCxnSpPr/>
            <p:nvPr/>
          </p:nvCxnSpPr>
          <p:spPr>
            <a:xfrm flipH="1" flipV="1">
              <a:off x="6474138" y="4560426"/>
              <a:ext cx="173945" cy="492022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hteck 25"/>
            <p:cNvSpPr/>
            <p:nvPr/>
          </p:nvSpPr>
          <p:spPr>
            <a:xfrm>
              <a:off x="5732792" y="5114170"/>
              <a:ext cx="2247633" cy="47312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de-DE" sz="1400"/>
                <a:t>classTag for Field-Object in </a:t>
              </a:r>
              <a:r>
                <a:rPr lang="de-DE" sz="1400" b="1"/>
                <a:t>Acrobat Reader DC:  0x8e</a:t>
              </a:r>
            </a:p>
          </p:txBody>
        </p:sp>
        <p:sp>
          <p:nvSpPr>
            <p:cNvPr id="11" name="Rechteck 10"/>
            <p:cNvSpPr/>
            <p:nvPr/>
          </p:nvSpPr>
          <p:spPr>
            <a:xfrm>
              <a:off x="5827814" y="4371449"/>
              <a:ext cx="720080" cy="176592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pic>
        <p:nvPicPr>
          <p:cNvPr id="46" name="Picture 7" descr="C:\Users\sebastian\AppData\Local\Microsoft\Windows\Temporary Internet Files\Content.IE5\G35VN6PP\Thumbs-down-fail-thumbs-down-reject-smiley-emoticon-000748-large[1]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8801" y="5796845"/>
            <a:ext cx="499821" cy="399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949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 dirty="0"/>
              <a:t>&lt;</a:t>
            </a:r>
            <a:r>
              <a:rPr lang="de-DE" sz="2800" dirty="0" err="1"/>
              <a:t>XFAObj</a:t>
            </a:r>
            <a:r>
              <a:rPr lang="de-DE" sz="2800" dirty="0"/>
              <a:t>&gt;::Type </a:t>
            </a:r>
            <a:r>
              <a:rPr lang="de-DE" sz="2800" dirty="0" err="1"/>
              <a:t>method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rescue</a:t>
            </a:r>
            <a:endParaRPr lang="de-DE" sz="2800" dirty="0"/>
          </a:p>
          <a:p>
            <a:r>
              <a:rPr lang="de-DE" sz="2800" dirty="0" err="1"/>
              <a:t>Located</a:t>
            </a:r>
            <a:r>
              <a:rPr lang="de-DE" sz="2800" dirty="0"/>
              <a:t> @ vtable+8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each</a:t>
            </a:r>
            <a:r>
              <a:rPr lang="de-DE" sz="2800" dirty="0"/>
              <a:t> XFA-</a:t>
            </a:r>
            <a:r>
              <a:rPr lang="de-DE" sz="2800" dirty="0" err="1"/>
              <a:t>Object</a:t>
            </a:r>
            <a:endParaRPr lang="de-DE" sz="2800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sz="2800" dirty="0"/>
          </a:p>
          <a:p>
            <a:r>
              <a:rPr lang="de-DE" sz="2800" dirty="0"/>
              <a:t>Type-IDs </a:t>
            </a:r>
            <a:r>
              <a:rPr lang="de-DE" sz="2800" dirty="0" err="1"/>
              <a:t>are</a:t>
            </a:r>
            <a:r>
              <a:rPr lang="de-DE" sz="2800" dirty="0"/>
              <a:t> </a:t>
            </a:r>
            <a:r>
              <a:rPr lang="de-DE" sz="2800" dirty="0" err="1"/>
              <a:t>static</a:t>
            </a:r>
            <a:r>
              <a:rPr lang="de-DE" sz="2800" dirty="0"/>
              <a:t> </a:t>
            </a:r>
            <a:r>
              <a:rPr lang="de-DE" sz="2800" dirty="0" err="1"/>
              <a:t>across</a:t>
            </a:r>
            <a:r>
              <a:rPr lang="de-DE" sz="2800" dirty="0"/>
              <a:t> </a:t>
            </a:r>
            <a:r>
              <a:rPr lang="de-DE" sz="2800" dirty="0" err="1"/>
              <a:t>versions</a:t>
            </a:r>
            <a:r>
              <a:rPr lang="de-DE" sz="2800" dirty="0"/>
              <a:t>!</a:t>
            </a:r>
          </a:p>
          <a:p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 dirty="0"/>
              <a:t>XFA </a:t>
            </a:r>
            <a:r>
              <a:rPr lang="de-DE" sz="3000" dirty="0" err="1"/>
              <a:t>Internals</a:t>
            </a:r>
            <a:r>
              <a:rPr lang="de-DE" sz="3000" dirty="0"/>
              <a:t> </a:t>
            </a:r>
            <a:r>
              <a:rPr lang="de-DE" dirty="0"/>
              <a:t>-</a:t>
            </a:r>
            <a:r>
              <a:rPr lang="de-DE" sz="3000" dirty="0"/>
              <a:t> Objects: </a:t>
            </a:r>
            <a:r>
              <a:rPr lang="de-DE" sz="3000" dirty="0" err="1"/>
              <a:t>Identification</a:t>
            </a:r>
            <a:endParaRPr lang="de-DE" sz="30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135" y="2954599"/>
            <a:ext cx="4063507" cy="1330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hteck 6"/>
          <p:cNvSpPr/>
          <p:nvPr/>
        </p:nvSpPr>
        <p:spPr>
          <a:xfrm>
            <a:off x="1115616" y="3665406"/>
            <a:ext cx="940123" cy="17659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717032"/>
            <a:ext cx="3728738" cy="556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hteck 12"/>
          <p:cNvSpPr/>
          <p:nvPr/>
        </p:nvSpPr>
        <p:spPr>
          <a:xfrm>
            <a:off x="7018630" y="3983624"/>
            <a:ext cx="1761781" cy="17659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 13"/>
          <p:cNvSpPr/>
          <p:nvPr/>
        </p:nvSpPr>
        <p:spPr>
          <a:xfrm>
            <a:off x="3522938" y="4581128"/>
            <a:ext cx="2489221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400" b="1"/>
              <a:t>Type is 0x7C46 for both v9.4.1 AND Acrobat Reader DC! </a:t>
            </a:r>
            <a:r>
              <a:rPr lang="de-DE" sz="1400" b="1">
                <a:sym typeface="Wingdings" panose="05000000000000000000" pitchFamily="2" charset="2"/>
              </a:rPr>
              <a:t></a:t>
            </a:r>
            <a:endParaRPr lang="de-DE" sz="1400" b="1"/>
          </a:p>
        </p:txBody>
      </p:sp>
      <p:cxnSp>
        <p:nvCxnSpPr>
          <p:cNvPr id="16" name="Gerade Verbindung mit Pfeil 15"/>
          <p:cNvCxnSpPr/>
          <p:nvPr/>
        </p:nvCxnSpPr>
        <p:spPr>
          <a:xfrm flipH="1" flipV="1">
            <a:off x="2123728" y="3895202"/>
            <a:ext cx="1327447" cy="685926"/>
          </a:xfrm>
          <a:prstGeom prst="straightConnector1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mit Pfeil 17"/>
          <p:cNvCxnSpPr/>
          <p:nvPr/>
        </p:nvCxnSpPr>
        <p:spPr>
          <a:xfrm flipV="1">
            <a:off x="6070503" y="4238165"/>
            <a:ext cx="877761" cy="349511"/>
          </a:xfrm>
          <a:prstGeom prst="straightConnector1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hteck 22"/>
          <p:cNvSpPr/>
          <p:nvPr/>
        </p:nvSpPr>
        <p:spPr>
          <a:xfrm>
            <a:off x="1686856" y="2708920"/>
            <a:ext cx="1661008" cy="36477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400" b="1"/>
              <a:t>Adobe Reader 9.4.1</a:t>
            </a:r>
          </a:p>
        </p:txBody>
      </p:sp>
      <p:sp>
        <p:nvSpPr>
          <p:cNvPr id="24" name="Rechteck 23"/>
          <p:cNvSpPr/>
          <p:nvPr/>
        </p:nvSpPr>
        <p:spPr>
          <a:xfrm>
            <a:off x="6070503" y="3323684"/>
            <a:ext cx="1661008" cy="36477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400" b="1"/>
              <a:t>Acrobat Reader DC</a:t>
            </a:r>
          </a:p>
        </p:txBody>
      </p:sp>
    </p:spTree>
    <p:extLst>
      <p:ext uri="{BB962C8B-B14F-4D97-AF65-F5344CB8AC3E}">
        <p14:creationId xmlns:p14="http://schemas.microsoft.com/office/powerpoint/2010/main" val="3702973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7" grpId="0" animBg="1"/>
      <p:bldP spid="13" grpId="0" animBg="1"/>
      <p:bldP spid="14" grpId="0" animBg="1"/>
      <p:bldP spid="23" grpId="0" animBg="1"/>
      <p:bldP spid="2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71488" y="1340768"/>
            <a:ext cx="5756696" cy="4824536"/>
          </a:xfrm>
        </p:spPr>
        <p:txBody>
          <a:bodyPr>
            <a:normAutofit/>
          </a:bodyPr>
          <a:lstStyle/>
          <a:p>
            <a:r>
              <a:rPr lang="de-DE" sz="2800" dirty="0" err="1"/>
              <a:t>Possible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identify</a:t>
            </a:r>
            <a:r>
              <a:rPr lang="de-DE" sz="2800" dirty="0"/>
              <a:t> </a:t>
            </a:r>
            <a:r>
              <a:rPr lang="de-DE" sz="2800" dirty="0" err="1"/>
              <a:t>every</a:t>
            </a:r>
            <a:r>
              <a:rPr lang="de-DE" sz="2800" dirty="0"/>
              <a:t> </a:t>
            </a:r>
            <a:r>
              <a:rPr lang="de-DE" sz="2800" dirty="0" err="1"/>
              <a:t>object</a:t>
            </a:r>
            <a:br>
              <a:rPr lang="de-DE" sz="2800" dirty="0"/>
            </a:br>
            <a:r>
              <a:rPr lang="de-DE" sz="2800" dirty="0" err="1"/>
              <a:t>by</a:t>
            </a:r>
            <a:r>
              <a:rPr lang="de-DE" sz="2800" dirty="0"/>
              <a:t> a </a:t>
            </a:r>
            <a:r>
              <a:rPr lang="de-DE" sz="2800" dirty="0" err="1"/>
              <a:t>binary</a:t>
            </a:r>
            <a:r>
              <a:rPr lang="de-DE" sz="2800" dirty="0"/>
              <a:t> </a:t>
            </a:r>
            <a:r>
              <a:rPr lang="de-DE" sz="2800" dirty="0" err="1"/>
              <a:t>pattern</a:t>
            </a:r>
            <a:r>
              <a:rPr lang="de-DE" sz="2800" dirty="0"/>
              <a:t> in </a:t>
            </a:r>
            <a:r>
              <a:rPr lang="de-DE" sz="2800" dirty="0" err="1"/>
              <a:t>newer</a:t>
            </a:r>
            <a:r>
              <a:rPr lang="de-DE" sz="2800" dirty="0"/>
              <a:t> </a:t>
            </a:r>
            <a:r>
              <a:rPr lang="de-DE" sz="2800" dirty="0" err="1"/>
              <a:t>versions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AcroForm.api</a:t>
            </a:r>
            <a:endParaRPr lang="de-DE" sz="2800" dirty="0"/>
          </a:p>
          <a:p>
            <a:pPr lvl="1"/>
            <a:r>
              <a:rPr lang="de-DE" sz="2500" dirty="0" err="1"/>
              <a:t>mov</a:t>
            </a:r>
            <a:r>
              <a:rPr lang="de-DE" sz="2500" dirty="0"/>
              <a:t> </a:t>
            </a:r>
            <a:r>
              <a:rPr lang="de-DE" sz="2500" dirty="0" err="1"/>
              <a:t>eax</a:t>
            </a:r>
            <a:r>
              <a:rPr lang="de-DE" sz="2500" dirty="0"/>
              <a:t>, </a:t>
            </a:r>
            <a:r>
              <a:rPr lang="de-DE" sz="2500" dirty="0">
                <a:solidFill>
                  <a:srgbClr val="FF0000"/>
                </a:solidFill>
              </a:rPr>
              <a:t>7C46h</a:t>
            </a:r>
            <a:br>
              <a:rPr lang="de-DE" sz="2500" dirty="0"/>
            </a:br>
            <a:r>
              <a:rPr lang="de-DE" sz="2500" dirty="0" err="1"/>
              <a:t>retn</a:t>
            </a:r>
            <a:br>
              <a:rPr lang="de-DE" sz="2500" dirty="0"/>
            </a:br>
            <a:r>
              <a:rPr lang="de-DE" sz="2500" dirty="0">
                <a:sym typeface="Wingdings" panose="05000000000000000000" pitchFamily="2" charset="2"/>
              </a:rPr>
              <a:t> </a:t>
            </a:r>
            <a:r>
              <a:rPr lang="pl-PL" sz="2500" dirty="0">
                <a:sym typeface="Wingdings" panose="05000000000000000000" pitchFamily="2" charset="2"/>
              </a:rPr>
              <a:t>B8 </a:t>
            </a:r>
            <a:r>
              <a:rPr lang="de-DE" dirty="0">
                <a:solidFill>
                  <a:srgbClr val="FF0000"/>
                </a:solidFill>
                <a:sym typeface="Wingdings" panose="05000000000000000000" pitchFamily="2" charset="2"/>
              </a:rPr>
              <a:t>46</a:t>
            </a:r>
            <a:r>
              <a:rPr lang="pl-PL" sz="2500" dirty="0">
                <a:solidFill>
                  <a:srgbClr val="FF0000"/>
                </a:solidFill>
                <a:sym typeface="Wingdings" panose="05000000000000000000" pitchFamily="2" charset="2"/>
              </a:rPr>
              <a:t> 7</a:t>
            </a:r>
            <a:r>
              <a:rPr lang="de-DE" sz="2500" dirty="0">
                <a:solidFill>
                  <a:srgbClr val="FF0000"/>
                </a:solidFill>
                <a:sym typeface="Wingdings" panose="05000000000000000000" pitchFamily="2" charset="2"/>
              </a:rPr>
              <a:t>C</a:t>
            </a:r>
            <a:r>
              <a:rPr lang="pl-PL" sz="2500" dirty="0">
                <a:solidFill>
                  <a:srgbClr val="FF0000"/>
                </a:solidFill>
                <a:sym typeface="Wingdings" panose="05000000000000000000" pitchFamily="2" charset="2"/>
              </a:rPr>
              <a:t> 00 00 </a:t>
            </a:r>
            <a:r>
              <a:rPr lang="pl-PL" sz="2500" dirty="0">
                <a:sym typeface="Wingdings" panose="05000000000000000000" pitchFamily="2" charset="2"/>
              </a:rPr>
              <a:t>C3</a:t>
            </a:r>
            <a:endParaRPr lang="de-DE" sz="2500" dirty="0"/>
          </a:p>
          <a:p>
            <a:r>
              <a:rPr lang="de-DE" sz="2800" dirty="0" err="1"/>
              <a:t>Xref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Type </a:t>
            </a:r>
            <a:r>
              <a:rPr lang="de-DE" sz="2800" dirty="0" err="1"/>
              <a:t>method</a:t>
            </a:r>
            <a:r>
              <a:rPr lang="de-DE" sz="2800" dirty="0"/>
              <a:t> </a:t>
            </a:r>
            <a:r>
              <a:rPr lang="de-DE" sz="2800" dirty="0" err="1"/>
              <a:t>gives</a:t>
            </a:r>
            <a:r>
              <a:rPr lang="de-DE" sz="2800" dirty="0"/>
              <a:t> </a:t>
            </a:r>
            <a:r>
              <a:rPr lang="de-DE" sz="2800" dirty="0" err="1"/>
              <a:t>us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vtable</a:t>
            </a:r>
            <a:r>
              <a:rPr lang="de-DE" sz="2800" dirty="0"/>
              <a:t> </a:t>
            </a:r>
            <a:r>
              <a:rPr lang="de-DE" sz="2800" dirty="0" err="1"/>
              <a:t>offset</a:t>
            </a:r>
            <a:r>
              <a:rPr lang="de-DE" sz="2800" dirty="0"/>
              <a:t> (RVA)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each</a:t>
            </a:r>
            <a:r>
              <a:rPr lang="de-DE" sz="2800" dirty="0"/>
              <a:t> </a:t>
            </a:r>
            <a:r>
              <a:rPr lang="de-DE" sz="2800" dirty="0" err="1"/>
              <a:t>object</a:t>
            </a:r>
            <a:r>
              <a:rPr lang="de-DE" sz="2800" dirty="0"/>
              <a:t>!</a:t>
            </a:r>
          </a:p>
          <a:p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 dirty="0"/>
              <a:t>XFA </a:t>
            </a:r>
            <a:r>
              <a:rPr lang="de-DE" sz="3000" dirty="0" err="1"/>
              <a:t>Internals</a:t>
            </a:r>
            <a:r>
              <a:rPr lang="de-DE" sz="3000" dirty="0"/>
              <a:t> </a:t>
            </a:r>
            <a:r>
              <a:rPr lang="de-DE" dirty="0"/>
              <a:t>-</a:t>
            </a:r>
            <a:r>
              <a:rPr lang="de-DE" sz="3000" dirty="0"/>
              <a:t> Objects: </a:t>
            </a:r>
            <a:r>
              <a:rPr lang="de-DE" sz="3000" dirty="0" err="1"/>
              <a:t>Identification</a:t>
            </a:r>
            <a:endParaRPr lang="de-DE" sz="30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1484784"/>
            <a:ext cx="2514600" cy="454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hteck 6"/>
          <p:cNvSpPr/>
          <p:nvPr/>
        </p:nvSpPr>
        <p:spPr>
          <a:xfrm>
            <a:off x="3563888" y="5013176"/>
            <a:ext cx="2273197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400"/>
              <a:t>We can safely identify 334 objects! Not too bad!</a:t>
            </a:r>
          </a:p>
        </p:txBody>
      </p:sp>
      <p:cxnSp>
        <p:nvCxnSpPr>
          <p:cNvPr id="8" name="Gerade Verbindung mit Pfeil 7"/>
          <p:cNvCxnSpPr/>
          <p:nvPr/>
        </p:nvCxnSpPr>
        <p:spPr>
          <a:xfrm>
            <a:off x="5508104" y="5661248"/>
            <a:ext cx="720080" cy="288032"/>
          </a:xfrm>
          <a:prstGeom prst="straightConnector1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9859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800"/>
              <a:t>What do we need to know about objects?</a:t>
            </a:r>
          </a:p>
          <a:p>
            <a:pPr lvl="1"/>
            <a:r>
              <a:rPr lang="de-DE" sz="2500"/>
              <a:t>How to identify an object in memory  </a:t>
            </a:r>
          </a:p>
          <a:p>
            <a:pPr lvl="1"/>
            <a:r>
              <a:rPr lang="de-DE" sz="2500"/>
              <a:t>Vtable offsets</a:t>
            </a:r>
          </a:p>
          <a:p>
            <a:pPr lvl="1"/>
            <a:r>
              <a:rPr lang="de-DE" sz="2500"/>
              <a:t>Methods and properties exposed to JavaScript</a:t>
            </a:r>
          </a:p>
          <a:p>
            <a:pPr lvl="1"/>
            <a:r>
              <a:rPr lang="de-DE" sz="2500"/>
              <a:t>Offsets of the entrypoints for methods / property-getters and -setters</a:t>
            </a:r>
          </a:p>
          <a:p>
            <a:pPr lvl="1"/>
            <a:r>
              <a:rPr lang="de-DE"/>
              <a:t>Function names of vtable entries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/>
              <a:t>XFA Internals - Objects</a:t>
            </a:r>
          </a:p>
        </p:txBody>
      </p:sp>
      <p:pic>
        <p:nvPicPr>
          <p:cNvPr id="11266" name="Picture 2" descr="C:\Users\sebastian\AppData\Local\Microsoft\Windows\Temporary Internet Files\Content.IE5\MHMV2S7B\Symbol_OK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888784"/>
            <a:ext cx="374681" cy="364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sebastian\AppData\Local\Microsoft\Windows\Temporary Internet Files\Content.IE5\MHMV2S7B\Symbol_OK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207" y="2348880"/>
            <a:ext cx="374681" cy="364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4988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 dirty="0" err="1"/>
              <a:t>How</a:t>
            </a:r>
            <a:r>
              <a:rPr lang="de-DE" sz="2800" dirty="0"/>
              <a:t> </a:t>
            </a:r>
            <a:r>
              <a:rPr lang="de-DE" sz="2800" dirty="0" err="1"/>
              <a:t>about</a:t>
            </a:r>
            <a:r>
              <a:rPr lang="de-DE" sz="2800" dirty="0"/>
              <a:t> </a:t>
            </a:r>
            <a:r>
              <a:rPr lang="de-DE" sz="2800" dirty="0" err="1"/>
              <a:t>methods</a:t>
            </a:r>
            <a:r>
              <a:rPr lang="de-DE" sz="2800" dirty="0"/>
              <a:t> </a:t>
            </a:r>
            <a:r>
              <a:rPr lang="de-DE" sz="2800" dirty="0" err="1"/>
              <a:t>and</a:t>
            </a:r>
            <a:r>
              <a:rPr lang="de-DE" sz="2800" dirty="0"/>
              <a:t> </a:t>
            </a:r>
            <a:r>
              <a:rPr lang="de-DE" sz="2800" dirty="0" err="1"/>
              <a:t>properties</a:t>
            </a:r>
            <a:r>
              <a:rPr lang="de-DE" sz="2800" dirty="0"/>
              <a:t>?</a:t>
            </a:r>
          </a:p>
          <a:p>
            <a:r>
              <a:rPr lang="de-DE" sz="2800" dirty="0"/>
              <a:t>&lt;</a:t>
            </a:r>
            <a:r>
              <a:rPr lang="de-DE" sz="2800" dirty="0" err="1"/>
              <a:t>XFAObj</a:t>
            </a:r>
            <a:r>
              <a:rPr lang="de-DE" sz="2800" dirty="0"/>
              <a:t>&gt;::</a:t>
            </a:r>
            <a:r>
              <a:rPr lang="de-DE" sz="2800" dirty="0" err="1"/>
              <a:t>getScriptTable</a:t>
            </a:r>
            <a:r>
              <a:rPr lang="de-DE" sz="2800" dirty="0"/>
              <a:t>() @ </a:t>
            </a:r>
            <a:r>
              <a:rPr lang="de-DE" sz="2800" dirty="0" err="1"/>
              <a:t>vtable</a:t>
            </a:r>
            <a:r>
              <a:rPr lang="de-DE" sz="2800" dirty="0"/>
              <a:t> </a:t>
            </a:r>
            <a:r>
              <a:rPr lang="de-DE" sz="2800" dirty="0" err="1"/>
              <a:t>offset</a:t>
            </a:r>
            <a:r>
              <a:rPr lang="de-DE" sz="2800" dirty="0"/>
              <a:t> 0x34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sz="2800" dirty="0"/>
          </a:p>
          <a:p>
            <a:r>
              <a:rPr lang="de-DE" sz="2800" dirty="0"/>
              <a:t>References </a:t>
            </a:r>
            <a:r>
              <a:rPr lang="de-DE" sz="2800" i="1" dirty="0" err="1"/>
              <a:t>moScriptTable</a:t>
            </a:r>
            <a:r>
              <a:rPr lang="de-DE" sz="2800" i="1" dirty="0"/>
              <a:t> </a:t>
            </a:r>
            <a:r>
              <a:rPr lang="de-DE" sz="2800" dirty="0" err="1"/>
              <a:t>structure</a:t>
            </a:r>
            <a:endParaRPr lang="de-DE" sz="2800" dirty="0"/>
          </a:p>
          <a:p>
            <a:pPr lvl="1"/>
            <a:r>
              <a:rPr lang="de-DE" dirty="0" err="1"/>
              <a:t>Structure</a:t>
            </a:r>
            <a:r>
              <a:rPr lang="de-DE" dirty="0"/>
              <a:t> </a:t>
            </a:r>
            <a:r>
              <a:rPr lang="de-DE" dirty="0" err="1"/>
              <a:t>contains</a:t>
            </a:r>
            <a:r>
              <a:rPr lang="de-DE" dirty="0"/>
              <a:t> </a:t>
            </a:r>
            <a:r>
              <a:rPr lang="de-DE" sz="2500" dirty="0" err="1"/>
              <a:t>information</a:t>
            </a:r>
            <a:r>
              <a:rPr lang="de-DE" sz="2500" dirty="0"/>
              <a:t> </a:t>
            </a:r>
            <a:r>
              <a:rPr lang="de-DE" sz="2500" dirty="0" err="1"/>
              <a:t>about</a:t>
            </a:r>
            <a:r>
              <a:rPr lang="de-DE" sz="2500" dirty="0"/>
              <a:t> </a:t>
            </a:r>
            <a:r>
              <a:rPr lang="de-DE" sz="2500" dirty="0" err="1"/>
              <a:t>method</a:t>
            </a:r>
            <a:r>
              <a:rPr lang="de-DE" sz="2500" dirty="0"/>
              <a:t> </a:t>
            </a:r>
            <a:r>
              <a:rPr lang="de-DE" sz="2500" dirty="0" err="1"/>
              <a:t>and</a:t>
            </a:r>
            <a:r>
              <a:rPr lang="de-DE" sz="2500" dirty="0"/>
              <a:t> </a:t>
            </a:r>
            <a:r>
              <a:rPr lang="de-DE" sz="2500" dirty="0" err="1"/>
              <a:t>property</a:t>
            </a:r>
            <a:r>
              <a:rPr lang="de-DE" sz="2500" dirty="0"/>
              <a:t> </a:t>
            </a:r>
            <a:r>
              <a:rPr lang="de-DE" sz="2500" dirty="0" err="1"/>
              <a:t>names</a:t>
            </a:r>
            <a:r>
              <a:rPr lang="de-DE" sz="2500" dirty="0"/>
              <a:t>, </a:t>
            </a:r>
            <a:r>
              <a:rPr lang="de-DE" sz="2500" dirty="0" err="1"/>
              <a:t>function</a:t>
            </a:r>
            <a:r>
              <a:rPr lang="de-DE" sz="2500" dirty="0"/>
              <a:t> </a:t>
            </a:r>
            <a:r>
              <a:rPr lang="de-DE" sz="2500" dirty="0" err="1"/>
              <a:t>pointers</a:t>
            </a:r>
            <a:r>
              <a:rPr lang="de-DE" sz="2500" dirty="0"/>
              <a:t>, etc.</a:t>
            </a:r>
          </a:p>
          <a:p>
            <a:endParaRPr lang="de-DE" dirty="0"/>
          </a:p>
          <a:p>
            <a:pPr lvl="1"/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/>
              <a:t>XFA Internals - Objects</a:t>
            </a: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343" y="2492896"/>
            <a:ext cx="5256584" cy="1743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hteck 8"/>
          <p:cNvSpPr/>
          <p:nvPr/>
        </p:nvSpPr>
        <p:spPr>
          <a:xfrm>
            <a:off x="5004048" y="3140968"/>
            <a:ext cx="2304256" cy="3914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400"/>
              <a:t>XFAFieldImpl::moScriptTable</a:t>
            </a:r>
          </a:p>
        </p:txBody>
      </p:sp>
      <p:cxnSp>
        <p:nvCxnSpPr>
          <p:cNvPr id="12" name="Gerade Verbindung mit Pfeil 11"/>
          <p:cNvCxnSpPr/>
          <p:nvPr/>
        </p:nvCxnSpPr>
        <p:spPr>
          <a:xfrm flipH="1">
            <a:off x="4420109" y="3390053"/>
            <a:ext cx="482130" cy="196974"/>
          </a:xfrm>
          <a:prstGeom prst="straightConnector1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4915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/>
              <a:t>XFA Internals - Objects</a:t>
            </a: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6187642"/>
              </p:ext>
            </p:extLst>
          </p:nvPr>
        </p:nvGraphicFramePr>
        <p:xfrm>
          <a:off x="107749" y="1853125"/>
          <a:ext cx="1580374" cy="1630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803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/>
                        <a:t>XFAContainerImpl::moScriptTable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0"/>
                        <a:t>&amp;„field“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0"/>
                        <a:t>Property-Table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0"/>
                        <a:t>Method-Table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6" name="Gerade Verbindung mit Pfeil 5"/>
          <p:cNvCxnSpPr/>
          <p:nvPr/>
        </p:nvCxnSpPr>
        <p:spPr>
          <a:xfrm>
            <a:off x="1741681" y="2117873"/>
            <a:ext cx="398487" cy="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el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9973964"/>
              </p:ext>
            </p:extLst>
          </p:nvPr>
        </p:nvGraphicFramePr>
        <p:xfrm>
          <a:off x="5776546" y="1854712"/>
          <a:ext cx="1361366" cy="1630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613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400" b="0"/>
                        <a:t>XFAObjectImpl::moScriptTable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0"/>
                        <a:t>&amp;„tree“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0"/>
                        <a:t>Property-Table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0"/>
                        <a:t>Method-Table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1" name="Tabel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3792254"/>
              </p:ext>
            </p:extLst>
          </p:nvPr>
        </p:nvGraphicFramePr>
        <p:xfrm>
          <a:off x="2195736" y="1853125"/>
          <a:ext cx="1296144" cy="1630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/>
                        <a:t>XFANodeImpl::moScriptTable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0"/>
                        <a:t>&amp;„container“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0"/>
                        <a:t>Property-Table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0"/>
                        <a:t>Method-Table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2" name="Tabel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7046693"/>
              </p:ext>
            </p:extLst>
          </p:nvPr>
        </p:nvGraphicFramePr>
        <p:xfrm>
          <a:off x="3995936" y="1853125"/>
          <a:ext cx="1296144" cy="1630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400" b="0"/>
                        <a:t>XFATreeImpl::moScriptTable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0"/>
                        <a:t>&amp;„node“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0"/>
                        <a:t>Property-Table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0"/>
                        <a:t>Method-Table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3" name="Tabel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3338529"/>
              </p:ext>
            </p:extLst>
          </p:nvPr>
        </p:nvGraphicFramePr>
        <p:xfrm>
          <a:off x="7628633" y="1848362"/>
          <a:ext cx="1335856" cy="1630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358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400" b="0"/>
                        <a:t>0x00000000</a:t>
                      </a:r>
                    </a:p>
                    <a:p>
                      <a:pPr algn="ctr"/>
                      <a:endParaRPr lang="de-DE" sz="1400" b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0"/>
                        <a:t>&amp;„object“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0"/>
                        <a:t>Property-Table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0"/>
                        <a:t>Method-Table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4" name="Tabel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6145411"/>
              </p:ext>
            </p:extLst>
          </p:nvPr>
        </p:nvGraphicFramePr>
        <p:xfrm>
          <a:off x="2205371" y="3756640"/>
          <a:ext cx="1862573" cy="1112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625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/>
                        <a:t>Ptr1 to property-struct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/>
                        <a:t>Ptr2 to property-struct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400" b="0"/>
                        <a:t>0x00000000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15" name="Gerade Verbindung mit Pfeil 14"/>
          <p:cNvCxnSpPr/>
          <p:nvPr/>
        </p:nvCxnSpPr>
        <p:spPr>
          <a:xfrm>
            <a:off x="1697320" y="2943624"/>
            <a:ext cx="487207" cy="821432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mit Pfeil 15"/>
          <p:cNvCxnSpPr/>
          <p:nvPr/>
        </p:nvCxnSpPr>
        <p:spPr>
          <a:xfrm>
            <a:off x="1159895" y="3573016"/>
            <a:ext cx="970012" cy="1551776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Tabel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8227877"/>
              </p:ext>
            </p:extLst>
          </p:nvPr>
        </p:nvGraphicFramePr>
        <p:xfrm>
          <a:off x="2211721" y="5124792"/>
          <a:ext cx="1856223" cy="1112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562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/>
                        <a:t>Ptr1 to method-struct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/>
                        <a:t>Ptr2 to method-struct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/>
                        <a:t>0x00000000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8" name="Tabel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0622278"/>
              </p:ext>
            </p:extLst>
          </p:nvPr>
        </p:nvGraphicFramePr>
        <p:xfrm>
          <a:off x="4869668" y="3756640"/>
          <a:ext cx="1839343" cy="1112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39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/>
                        <a:t>&amp;„rawValue“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0"/>
                        <a:t>func-ptr </a:t>
                      </a:r>
                      <a:r>
                        <a:rPr lang="de-DE" sz="1400" b="1" i="1"/>
                        <a:t>setter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0"/>
                        <a:t>func-ptr </a:t>
                      </a:r>
                      <a:r>
                        <a:rPr lang="de-DE" sz="1400" b="1" i="1"/>
                        <a:t>getter</a:t>
                      </a:r>
                      <a:endParaRPr lang="de-DE" sz="14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19" name="Gerade Verbindung mit Pfeil 18"/>
          <p:cNvCxnSpPr/>
          <p:nvPr/>
        </p:nvCxnSpPr>
        <p:spPr>
          <a:xfrm>
            <a:off x="4211960" y="3933056"/>
            <a:ext cx="504056" cy="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Tabel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1802695"/>
              </p:ext>
            </p:extLst>
          </p:nvPr>
        </p:nvGraphicFramePr>
        <p:xfrm>
          <a:off x="4869668" y="5143460"/>
          <a:ext cx="1839343" cy="741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39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/>
                        <a:t>&amp;„addItem“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0"/>
                        <a:t>func-ptr </a:t>
                      </a:r>
                      <a:r>
                        <a:rPr lang="de-DE" sz="1400" b="1" i="1"/>
                        <a:t>addItem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21" name="Gerade Verbindung mit Pfeil 20"/>
          <p:cNvCxnSpPr/>
          <p:nvPr/>
        </p:nvCxnSpPr>
        <p:spPr>
          <a:xfrm>
            <a:off x="4211960" y="5301208"/>
            <a:ext cx="504056" cy="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hteck 23"/>
          <p:cNvSpPr/>
          <p:nvPr/>
        </p:nvSpPr>
        <p:spPr>
          <a:xfrm>
            <a:off x="1691680" y="1196752"/>
            <a:ext cx="2304256" cy="3914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400" b="1"/>
              <a:t>XFAFieldImpl::moScriptTable</a:t>
            </a:r>
          </a:p>
        </p:txBody>
      </p:sp>
      <p:cxnSp>
        <p:nvCxnSpPr>
          <p:cNvPr id="26" name="Gewinkelte Verbindung 25"/>
          <p:cNvCxnSpPr>
            <a:stCxn id="24" idx="1"/>
            <a:endCxn id="5" idx="0"/>
          </p:cNvCxnSpPr>
          <p:nvPr/>
        </p:nvCxnSpPr>
        <p:spPr>
          <a:xfrm rot="10800000" flipV="1">
            <a:off x="897936" y="1392475"/>
            <a:ext cx="793744" cy="460649"/>
          </a:xfrm>
          <a:prstGeom prst="bentConnector2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mit Pfeil 30"/>
          <p:cNvCxnSpPr/>
          <p:nvPr/>
        </p:nvCxnSpPr>
        <p:spPr>
          <a:xfrm>
            <a:off x="3550670" y="2117873"/>
            <a:ext cx="398487" cy="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mit Pfeil 31"/>
          <p:cNvCxnSpPr/>
          <p:nvPr/>
        </p:nvCxnSpPr>
        <p:spPr>
          <a:xfrm>
            <a:off x="5335020" y="2117873"/>
            <a:ext cx="398487" cy="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mit Pfeil 32"/>
          <p:cNvCxnSpPr/>
          <p:nvPr/>
        </p:nvCxnSpPr>
        <p:spPr>
          <a:xfrm>
            <a:off x="7176520" y="2130573"/>
            <a:ext cx="398487" cy="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9400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800"/>
              <a:t>What do we need to know about objects?</a:t>
            </a:r>
          </a:p>
          <a:p>
            <a:pPr lvl="1"/>
            <a:r>
              <a:rPr lang="de-DE" sz="2500"/>
              <a:t>How to identify an object in memory  </a:t>
            </a:r>
          </a:p>
          <a:p>
            <a:pPr lvl="1"/>
            <a:r>
              <a:rPr lang="de-DE" sz="2500"/>
              <a:t>Vtable offsets</a:t>
            </a:r>
          </a:p>
          <a:p>
            <a:pPr lvl="1"/>
            <a:r>
              <a:rPr lang="de-DE" sz="2500"/>
              <a:t>Methods and properties exposed to JavaScript</a:t>
            </a:r>
          </a:p>
          <a:p>
            <a:pPr lvl="1"/>
            <a:r>
              <a:rPr lang="de-DE" sz="2500"/>
              <a:t>Offsets of the entrypoints for methods / property-getters and -setters</a:t>
            </a:r>
          </a:p>
          <a:p>
            <a:pPr lvl="1"/>
            <a:r>
              <a:rPr lang="de-DE"/>
              <a:t>Function names of vtable entries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/>
              <a:t>XFA Internals - Objects</a:t>
            </a:r>
          </a:p>
        </p:txBody>
      </p:sp>
      <p:pic>
        <p:nvPicPr>
          <p:cNvPr id="11266" name="Picture 2" descr="C:\Users\sebastian\AppData\Local\Microsoft\Windows\Temporary Internet Files\Content.IE5\MHMV2S7B\Symbol_OK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888784"/>
            <a:ext cx="374681" cy="364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sebastian\AppData\Local\Microsoft\Windows\Temporary Internet Files\Content.IE5\MHMV2S7B\Symbol_OK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207" y="2348880"/>
            <a:ext cx="374681" cy="364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sebastian\AppData\Local\Microsoft\Windows\Temporary Internet Files\Content.IE5\MHMV2S7B\Symbol_OK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2780928"/>
            <a:ext cx="374681" cy="364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sebastian\AppData\Local\Microsoft\Windows\Temporary Internet Files\Content.IE5\MHMV2S7B\Symbol_OK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9287" y="3634560"/>
            <a:ext cx="374681" cy="364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hteck 12"/>
          <p:cNvSpPr/>
          <p:nvPr/>
        </p:nvSpPr>
        <p:spPr>
          <a:xfrm>
            <a:off x="899592" y="4096328"/>
            <a:ext cx="4824536" cy="4056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hteck 15"/>
          <p:cNvSpPr/>
          <p:nvPr/>
        </p:nvSpPr>
        <p:spPr>
          <a:xfrm>
            <a:off x="6156175" y="4698220"/>
            <a:ext cx="1411477" cy="6029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600"/>
              <a:t>TODO… </a:t>
            </a:r>
          </a:p>
          <a:p>
            <a:r>
              <a:rPr lang="de-DE" sz="1600"/>
              <a:t>Not trivial… ;-(</a:t>
            </a:r>
          </a:p>
        </p:txBody>
      </p:sp>
      <p:cxnSp>
        <p:nvCxnSpPr>
          <p:cNvPr id="17" name="Gerade Verbindung mit Pfeil 16"/>
          <p:cNvCxnSpPr/>
          <p:nvPr/>
        </p:nvCxnSpPr>
        <p:spPr>
          <a:xfrm flipH="1" flipV="1">
            <a:off x="5562528" y="4646520"/>
            <a:ext cx="432048" cy="190174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2810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1" animBg="1"/>
      <p:bldP spid="16" grpI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/>
              <a:t>Most allocations in AcroForm.api are managed by a custom allocator called </a:t>
            </a:r>
            <a:r>
              <a:rPr lang="de-DE" i="1"/>
              <a:t>jfCacheManager</a:t>
            </a:r>
          </a:p>
          <a:p>
            <a:r>
              <a:rPr lang="de-DE"/>
              <a:t>LIFO-style heap manager</a:t>
            </a:r>
          </a:p>
          <a:p>
            <a:r>
              <a:rPr lang="de-DE"/>
              <a:t>Data buffers („blocks“) stored in big heap „chunks“</a:t>
            </a:r>
          </a:p>
          <a:p>
            <a:r>
              <a:rPr lang="de-DE"/>
              <a:t>Introduced most likely for performance reasons</a:t>
            </a:r>
          </a:p>
          <a:p>
            <a:r>
              <a:rPr lang="de-DE"/>
              <a:t>No security features…</a:t>
            </a:r>
          </a:p>
          <a:p>
            <a:pPr lvl="1"/>
            <a:r>
              <a:rPr lang="de-DE"/>
              <a:t>No Heap Isolation (see IE, Flash, etc.)</a:t>
            </a:r>
          </a:p>
          <a:p>
            <a:pPr lvl="1"/>
            <a:r>
              <a:rPr lang="de-DE"/>
              <a:t>No Anti-UAF like MemProtect/MemGC</a:t>
            </a:r>
          </a:p>
          <a:p>
            <a:pPr lvl="1"/>
            <a:r>
              <a:rPr lang="de-DE"/>
              <a:t>…</a:t>
            </a:r>
          </a:p>
          <a:p>
            <a:pPr lvl="1"/>
            <a:endParaRPr lang="de-DE"/>
          </a:p>
          <a:p>
            <a:pPr lvl="1"/>
            <a:endParaRPr lang="de-DE"/>
          </a:p>
          <a:p>
            <a:endParaRPr lang="de-DE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/>
              <a:t>XFA Internals - jfCacheManager</a:t>
            </a:r>
          </a:p>
        </p:txBody>
      </p:sp>
    </p:spTree>
    <p:extLst>
      <p:ext uri="{BB962C8B-B14F-4D97-AF65-F5344CB8AC3E}">
        <p14:creationId xmlns:p14="http://schemas.microsoft.com/office/powerpoint/2010/main" val="2370151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899592" y="2060848"/>
            <a:ext cx="7820546" cy="41044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/>
              <a:t>Disclaimer: Next slides will only cover the </a:t>
            </a:r>
            <a:r>
              <a:rPr lang="de-DE" i="1"/>
              <a:t>relevant </a:t>
            </a:r>
            <a:r>
              <a:rPr lang="de-DE"/>
              <a:t>details of the memory manager in terms of </a:t>
            </a:r>
            <a:r>
              <a:rPr lang="de-DE" i="1"/>
              <a:t>exploitation</a:t>
            </a:r>
            <a:r>
              <a:rPr lang="de-DE"/>
              <a:t>!</a:t>
            </a:r>
            <a:br>
              <a:rPr lang="de-DE"/>
            </a:br>
            <a:br>
              <a:rPr lang="de-DE"/>
            </a:br>
            <a:r>
              <a:rPr lang="de-DE"/>
              <a:t>(More in-depth analysis will be covered by a paper which will be released soon)</a:t>
            </a:r>
          </a:p>
          <a:p>
            <a:endParaRPr lang="de-DE" sz="1100"/>
          </a:p>
          <a:p>
            <a:pPr lvl="1"/>
            <a:endParaRPr lang="de-DE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XFA Internals - jfCacheManager</a:t>
            </a:r>
          </a:p>
        </p:txBody>
      </p:sp>
    </p:spTree>
    <p:extLst>
      <p:ext uri="{BB962C8B-B14F-4D97-AF65-F5344CB8AC3E}">
        <p14:creationId xmlns:p14="http://schemas.microsoft.com/office/powerpoint/2010/main" val="2290757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Very simplified version of the jfCacheManager:</a:t>
            </a:r>
          </a:p>
          <a:p>
            <a:pPr marL="0" indent="0">
              <a:buNone/>
            </a:pPr>
            <a:endParaRPr lang="de-DE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XFA </a:t>
            </a:r>
            <a:r>
              <a:rPr lang="de-DE" dirty="0" err="1"/>
              <a:t>Internals</a:t>
            </a:r>
            <a:r>
              <a:rPr lang="de-DE" dirty="0"/>
              <a:t> - </a:t>
            </a:r>
            <a:r>
              <a:rPr lang="de-DE" dirty="0" err="1"/>
              <a:t>jfCacheManager</a:t>
            </a:r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817108" y="3391105"/>
            <a:ext cx="1800200" cy="100811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400" b="1"/>
              <a:t>Allocator structures:</a:t>
            </a:r>
          </a:p>
          <a:p>
            <a:pPr marL="176213" indent="-176213">
              <a:buFont typeface="Wingdings" panose="05000000000000000000" pitchFamily="2" charset="2"/>
              <a:buChar char="§"/>
            </a:pPr>
            <a:r>
              <a:rPr lang="de-DE" sz="1400" b="1"/>
              <a:t>jfCacheManager</a:t>
            </a:r>
          </a:p>
          <a:p>
            <a:pPr marL="176213" indent="-176213">
              <a:buFont typeface="Wingdings" panose="05000000000000000000" pitchFamily="2" charset="2"/>
              <a:buChar char="§"/>
            </a:pPr>
            <a:r>
              <a:rPr lang="de-DE" sz="1400" b="1"/>
              <a:t>jfMemoryCacheList</a:t>
            </a:r>
          </a:p>
          <a:p>
            <a:pPr marL="176213" indent="-176213">
              <a:buFont typeface="Wingdings" panose="05000000000000000000" pitchFamily="2" charset="2"/>
              <a:buChar char="§"/>
            </a:pPr>
            <a:r>
              <a:rPr lang="de-DE" sz="1400" b="1"/>
              <a:t>jfMemoryCache</a:t>
            </a:r>
          </a:p>
        </p:txBody>
      </p:sp>
      <p:cxnSp>
        <p:nvCxnSpPr>
          <p:cNvPr id="5" name="Gerade Verbindung mit Pfeil 4"/>
          <p:cNvCxnSpPr/>
          <p:nvPr/>
        </p:nvCxnSpPr>
        <p:spPr>
          <a:xfrm flipV="1">
            <a:off x="2760158" y="2780782"/>
            <a:ext cx="1254066" cy="849384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mit Pfeil 9"/>
          <p:cNvCxnSpPr/>
          <p:nvPr/>
        </p:nvCxnSpPr>
        <p:spPr>
          <a:xfrm>
            <a:off x="2761324" y="4123344"/>
            <a:ext cx="1252900" cy="592274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uppieren 5"/>
          <p:cNvGrpSpPr/>
          <p:nvPr/>
        </p:nvGrpSpPr>
        <p:grpSpPr>
          <a:xfrm>
            <a:off x="4222032" y="4634213"/>
            <a:ext cx="1834704" cy="1243059"/>
            <a:chOff x="4327212" y="2843393"/>
            <a:chExt cx="1834704" cy="1243059"/>
          </a:xfrm>
        </p:grpSpPr>
        <p:sp>
          <p:nvSpPr>
            <p:cNvPr id="13" name="Rechteck 12"/>
            <p:cNvSpPr/>
            <p:nvPr/>
          </p:nvSpPr>
          <p:spPr>
            <a:xfrm>
              <a:off x="4327212" y="2843393"/>
              <a:ext cx="1834704" cy="1243059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de-DE" sz="1400" b="1"/>
            </a:p>
          </p:txBody>
        </p:sp>
        <p:sp>
          <p:nvSpPr>
            <p:cNvPr id="15" name="Rechteck 14"/>
            <p:cNvSpPr/>
            <p:nvPr/>
          </p:nvSpPr>
          <p:spPr>
            <a:xfrm>
              <a:off x="4389694" y="2924798"/>
              <a:ext cx="792088" cy="21602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1200"/>
                <a:t>&lt;Object&gt;</a:t>
              </a:r>
            </a:p>
          </p:txBody>
        </p:sp>
        <p:sp>
          <p:nvSpPr>
            <p:cNvPr id="16" name="Rechteck 15"/>
            <p:cNvSpPr/>
            <p:nvPr/>
          </p:nvSpPr>
          <p:spPr>
            <a:xfrm>
              <a:off x="5289794" y="2924798"/>
              <a:ext cx="792088" cy="21602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7" name="Rechteck 16"/>
            <p:cNvSpPr/>
            <p:nvPr/>
          </p:nvSpPr>
          <p:spPr>
            <a:xfrm>
              <a:off x="4389694" y="3210348"/>
              <a:ext cx="792088" cy="21602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1200"/>
                <a:t>„BBBB“</a:t>
              </a:r>
            </a:p>
          </p:txBody>
        </p:sp>
        <p:sp>
          <p:nvSpPr>
            <p:cNvPr id="18" name="Rechteck 17"/>
            <p:cNvSpPr/>
            <p:nvPr/>
          </p:nvSpPr>
          <p:spPr>
            <a:xfrm>
              <a:off x="5289794" y="3210348"/>
              <a:ext cx="792088" cy="21602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1" name="Rechteck 20"/>
            <p:cNvSpPr/>
            <p:nvPr/>
          </p:nvSpPr>
          <p:spPr>
            <a:xfrm>
              <a:off x="4389694" y="3494044"/>
              <a:ext cx="792088" cy="21602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2" name="Rechteck 21"/>
            <p:cNvSpPr/>
            <p:nvPr/>
          </p:nvSpPr>
          <p:spPr>
            <a:xfrm>
              <a:off x="5289794" y="3494044"/>
              <a:ext cx="792088" cy="21602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3" name="Rechteck 22"/>
            <p:cNvSpPr/>
            <p:nvPr/>
          </p:nvSpPr>
          <p:spPr>
            <a:xfrm>
              <a:off x="4389694" y="3779594"/>
              <a:ext cx="792088" cy="21602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4" name="Rechteck 23"/>
            <p:cNvSpPr/>
            <p:nvPr/>
          </p:nvSpPr>
          <p:spPr>
            <a:xfrm>
              <a:off x="5289794" y="3779594"/>
              <a:ext cx="792088" cy="21602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25" name="Rechteck 24"/>
          <p:cNvSpPr/>
          <p:nvPr/>
        </p:nvSpPr>
        <p:spPr>
          <a:xfrm>
            <a:off x="4218986" y="2652102"/>
            <a:ext cx="1834704" cy="124305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de-DE" sz="1400" b="1"/>
          </a:p>
        </p:txBody>
      </p:sp>
      <p:sp>
        <p:nvSpPr>
          <p:cNvPr id="26" name="Rechteck 25"/>
          <p:cNvSpPr/>
          <p:nvPr/>
        </p:nvSpPr>
        <p:spPr>
          <a:xfrm>
            <a:off x="4281468" y="2733507"/>
            <a:ext cx="1692188" cy="2160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&lt;Field-</a:t>
            </a:r>
            <a:r>
              <a:rPr lang="de-DE" sz="1200" dirty="0" err="1"/>
              <a:t>Object</a:t>
            </a:r>
            <a:r>
              <a:rPr lang="de-DE" sz="1200" dirty="0"/>
              <a:t>&gt;</a:t>
            </a:r>
          </a:p>
        </p:txBody>
      </p:sp>
      <p:sp>
        <p:nvSpPr>
          <p:cNvPr id="35" name="Rechteck 34"/>
          <p:cNvSpPr/>
          <p:nvPr/>
        </p:nvSpPr>
        <p:spPr>
          <a:xfrm>
            <a:off x="4281468" y="3024016"/>
            <a:ext cx="1692188" cy="2160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/>
              <a:t>„AAAAA…“</a:t>
            </a:r>
          </a:p>
        </p:txBody>
      </p:sp>
      <p:sp>
        <p:nvSpPr>
          <p:cNvPr id="36" name="Rechteck 35"/>
          <p:cNvSpPr/>
          <p:nvPr/>
        </p:nvSpPr>
        <p:spPr>
          <a:xfrm>
            <a:off x="4290244" y="3329196"/>
            <a:ext cx="1692188" cy="2160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/>
              <a:t>&lt;Text-Object&gt;</a:t>
            </a:r>
          </a:p>
        </p:txBody>
      </p:sp>
      <p:sp>
        <p:nvSpPr>
          <p:cNvPr id="37" name="Rechteck 36"/>
          <p:cNvSpPr/>
          <p:nvPr/>
        </p:nvSpPr>
        <p:spPr>
          <a:xfrm>
            <a:off x="4290244" y="3619705"/>
            <a:ext cx="1692188" cy="2160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38" name="Gerade Verbindung mit Pfeil 37"/>
          <p:cNvCxnSpPr/>
          <p:nvPr/>
        </p:nvCxnSpPr>
        <p:spPr>
          <a:xfrm flipH="1" flipV="1">
            <a:off x="6188567" y="2677104"/>
            <a:ext cx="554532" cy="1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hteck 39"/>
          <p:cNvSpPr/>
          <p:nvPr/>
        </p:nvSpPr>
        <p:spPr>
          <a:xfrm>
            <a:off x="6858539" y="2461080"/>
            <a:ext cx="1657667" cy="48311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400" b="1"/>
              <a:t>„Chunk“</a:t>
            </a:r>
          </a:p>
          <a:p>
            <a:r>
              <a:rPr lang="de-DE" sz="1400" b="1"/>
              <a:t>(big container)</a:t>
            </a:r>
          </a:p>
        </p:txBody>
      </p:sp>
      <p:cxnSp>
        <p:nvCxnSpPr>
          <p:cNvPr id="42" name="Gerade Verbindung mit Pfeil 41"/>
          <p:cNvCxnSpPr/>
          <p:nvPr/>
        </p:nvCxnSpPr>
        <p:spPr>
          <a:xfrm flipH="1">
            <a:off x="5721798" y="3441344"/>
            <a:ext cx="1052977" cy="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hteck 42"/>
          <p:cNvSpPr/>
          <p:nvPr/>
        </p:nvSpPr>
        <p:spPr>
          <a:xfrm>
            <a:off x="6860023" y="3152960"/>
            <a:ext cx="1656184" cy="57676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400" b="1"/>
              <a:t>„Block“ </a:t>
            </a:r>
          </a:p>
          <a:p>
            <a:r>
              <a:rPr lang="de-DE" sz="1400" b="1"/>
              <a:t>(small data buffers)</a:t>
            </a:r>
          </a:p>
        </p:txBody>
      </p:sp>
      <p:sp>
        <p:nvSpPr>
          <p:cNvPr id="27" name="Rechteck 26"/>
          <p:cNvSpPr/>
          <p:nvPr/>
        </p:nvSpPr>
        <p:spPr>
          <a:xfrm>
            <a:off x="2736368" y="2799216"/>
            <a:ext cx="792088" cy="2160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 dirty="0" err="1"/>
              <a:t>size</a:t>
            </a:r>
            <a:r>
              <a:rPr lang="de-DE" sz="1200" b="1" dirty="0"/>
              <a:t> X</a:t>
            </a:r>
          </a:p>
        </p:txBody>
      </p:sp>
      <p:sp>
        <p:nvSpPr>
          <p:cNvPr id="28" name="Rechteck 27"/>
          <p:cNvSpPr/>
          <p:nvPr/>
        </p:nvSpPr>
        <p:spPr>
          <a:xfrm>
            <a:off x="2760158" y="4581128"/>
            <a:ext cx="792088" cy="2160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size Y</a:t>
            </a:r>
          </a:p>
        </p:txBody>
      </p:sp>
    </p:spTree>
    <p:extLst>
      <p:ext uri="{BB962C8B-B14F-4D97-AF65-F5344CB8AC3E}">
        <p14:creationId xmlns:p14="http://schemas.microsoft.com/office/powerpoint/2010/main" val="2701573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5" grpId="0" animBg="1"/>
      <p:bldP spid="26" grpId="0" animBg="1"/>
      <p:bldP spid="35" grpId="0" animBg="1"/>
      <p:bldP spid="36" grpId="0" animBg="1"/>
      <p:bldP spid="37" grpId="0" animBg="1"/>
      <p:bldP spid="40" grpId="0" animBg="1"/>
      <p:bldP spid="43" grpId="0" animBg="1"/>
      <p:bldP spid="27" grpId="0" animBg="1"/>
      <p:bldP spid="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800"/>
              <a:t>Sebastian Apelt (@bitshifter123)</a:t>
            </a:r>
          </a:p>
          <a:p>
            <a:r>
              <a:rPr lang="de-DE" sz="2800"/>
              <a:t>Co-Founder of siberas in 2009</a:t>
            </a:r>
          </a:p>
          <a:p>
            <a:pPr lvl="1"/>
            <a:r>
              <a:rPr lang="de-DE" sz="2500"/>
              <a:t>IT-Security Consulting (Pentests, Code Audits, etc.)</a:t>
            </a:r>
          </a:p>
          <a:p>
            <a:pPr lvl="1"/>
            <a:r>
              <a:rPr lang="de-DE" sz="2500"/>
              <a:t>Research</a:t>
            </a:r>
          </a:p>
          <a:p>
            <a:r>
              <a:rPr lang="de-DE" sz="2800"/>
              <a:t>Low-level addict</a:t>
            </a:r>
          </a:p>
          <a:p>
            <a:pPr lvl="1"/>
            <a:r>
              <a:rPr lang="de-DE" sz="2500"/>
              <a:t>Reverse Engineering, Bughunting, Exploitation</a:t>
            </a:r>
          </a:p>
          <a:p>
            <a:pPr lvl="2"/>
            <a:r>
              <a:rPr lang="de-DE"/>
              <a:t>&gt; 100 CVEs in all kinds of Products</a:t>
            </a:r>
          </a:p>
          <a:p>
            <a:pPr lvl="2"/>
            <a:r>
              <a:rPr lang="de-DE"/>
              <a:t>Pwn2Own 2014 (IE11 on Win8.1 x64) 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/>
              <a:t>whoami</a:t>
            </a:r>
          </a:p>
        </p:txBody>
      </p:sp>
    </p:spTree>
    <p:extLst>
      <p:ext uri="{BB962C8B-B14F-4D97-AF65-F5344CB8AC3E}">
        <p14:creationId xmlns:p14="http://schemas.microsoft.com/office/powerpoint/2010/main" val="34114572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1250022" y="357822"/>
            <a:ext cx="7570450" cy="792089"/>
          </a:xfrm>
        </p:spPr>
        <p:txBody>
          <a:bodyPr>
            <a:normAutofit/>
          </a:bodyPr>
          <a:lstStyle/>
          <a:p>
            <a:r>
              <a:rPr lang="de-DE" dirty="0"/>
              <a:t>XFA </a:t>
            </a:r>
            <a:r>
              <a:rPr lang="de-DE" dirty="0" err="1"/>
              <a:t>Internals</a:t>
            </a:r>
            <a:r>
              <a:rPr lang="de-DE" dirty="0"/>
              <a:t> - </a:t>
            </a:r>
            <a:r>
              <a:rPr lang="de-DE" dirty="0" err="1"/>
              <a:t>jfCacheManager</a:t>
            </a:r>
            <a:endParaRPr lang="de-DE" dirty="0"/>
          </a:p>
        </p:txBody>
      </p:sp>
      <p:sp>
        <p:nvSpPr>
          <p:cNvPr id="28" name="Rechteck 27"/>
          <p:cNvSpPr/>
          <p:nvPr/>
        </p:nvSpPr>
        <p:spPr>
          <a:xfrm>
            <a:off x="3357364" y="1124744"/>
            <a:ext cx="2124236" cy="562161"/>
          </a:xfrm>
          <a:prstGeom prst="rect">
            <a:avLst/>
          </a:prstGeom>
          <a:gradFill>
            <a:gsLst>
              <a:gs pos="39000">
                <a:srgbClr val="FFFF80"/>
              </a:gs>
              <a:gs pos="0">
                <a:srgbClr val="FFFF00"/>
              </a:gs>
              <a:gs pos="100000">
                <a:schemeClr val="bg1"/>
              </a:gs>
            </a:gsLst>
            <a:lin ang="16200000" scaled="1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600" b="1"/>
              <a:t>Storage of allocations of size &lt; 0x100</a:t>
            </a:r>
          </a:p>
        </p:txBody>
      </p:sp>
      <p:sp>
        <p:nvSpPr>
          <p:cNvPr id="30" name="Rechteck 29"/>
          <p:cNvSpPr/>
          <p:nvPr/>
        </p:nvSpPr>
        <p:spPr>
          <a:xfrm>
            <a:off x="2762034" y="3246824"/>
            <a:ext cx="1270743" cy="25488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200" b="1"/>
              <a:t>jfMemCacheList</a:t>
            </a:r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4915431"/>
              </p:ext>
            </p:extLst>
          </p:nvPr>
        </p:nvGraphicFramePr>
        <p:xfrm>
          <a:off x="35496" y="2050980"/>
          <a:ext cx="2160239" cy="3200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1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vtable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0x8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Ptr</a:t>
                      </a:r>
                      <a:r>
                        <a:rPr lang="de-DE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200" b="1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  <a:r>
                        <a:rPr lang="de-DE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200" b="1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Allocs</a:t>
                      </a:r>
                      <a:r>
                        <a:rPr lang="de-DE" sz="12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&gt;= 0x100</a:t>
                      </a:r>
                      <a:endParaRPr lang="de-DE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0x18</a:t>
                      </a:r>
                      <a:endParaRPr lang="de-DE" sz="1200" b="1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jfMemoryCacheList*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/>
                        <a:t>size</a:t>
                      </a:r>
                      <a:r>
                        <a:rPr lang="de-DE" sz="1200" b="1" baseline="0"/>
                        <a:t> 0x1</a:t>
                      </a:r>
                      <a:endParaRPr lang="de-DE" sz="1200" b="1"/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jfMemoryCacheList*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/>
                        <a:t>size</a:t>
                      </a:r>
                      <a:r>
                        <a:rPr lang="de-DE" sz="1200" b="1" baseline="0"/>
                        <a:t> 0x2</a:t>
                      </a:r>
                      <a:endParaRPr lang="de-DE" sz="1200" b="1"/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jfMemoryCacheList*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/>
                        <a:t>size</a:t>
                      </a:r>
                      <a:r>
                        <a:rPr lang="de-DE" sz="1200" b="1" baseline="0"/>
                        <a:t> 0xFF</a:t>
                      </a:r>
                      <a:endParaRPr lang="de-DE" sz="1200" b="1"/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0x418 - 0x434 </a:t>
                      </a:r>
                      <a:r>
                        <a:rPr lang="de-DE" sz="1200" b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dirty="0"/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Rechteck 5"/>
          <p:cNvSpPr/>
          <p:nvPr/>
        </p:nvSpPr>
        <p:spPr>
          <a:xfrm>
            <a:off x="828024" y="1682520"/>
            <a:ext cx="1227992" cy="25488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200" b="1"/>
              <a:t>jfCacheManager</a:t>
            </a:r>
          </a:p>
        </p:txBody>
      </p:sp>
      <p:cxnSp>
        <p:nvCxnSpPr>
          <p:cNvPr id="20" name="Gerade Verbindung mit Pfeil 19"/>
          <p:cNvCxnSpPr/>
          <p:nvPr/>
        </p:nvCxnSpPr>
        <p:spPr>
          <a:xfrm flipH="1">
            <a:off x="379763" y="4284077"/>
            <a:ext cx="174" cy="237047"/>
          </a:xfrm>
          <a:prstGeom prst="straightConnector1">
            <a:avLst/>
          </a:prstGeom>
          <a:ln w="1587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mit Pfeil 20"/>
          <p:cNvCxnSpPr/>
          <p:nvPr/>
        </p:nvCxnSpPr>
        <p:spPr>
          <a:xfrm flipV="1">
            <a:off x="379763" y="3620452"/>
            <a:ext cx="0" cy="241609"/>
          </a:xfrm>
          <a:prstGeom prst="straightConnector1">
            <a:avLst/>
          </a:prstGeom>
          <a:ln w="1587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feld 25"/>
          <p:cNvSpPr txBox="1"/>
          <p:nvPr/>
        </p:nvSpPr>
        <p:spPr>
          <a:xfrm>
            <a:off x="118990" y="3877598"/>
            <a:ext cx="564578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50">
                <a:solidFill>
                  <a:schemeClr val="bg1"/>
                </a:solidFill>
              </a:rPr>
              <a:t>0x100 </a:t>
            </a:r>
          </a:p>
          <a:p>
            <a:r>
              <a:rPr lang="de-DE" sz="1050">
                <a:solidFill>
                  <a:schemeClr val="bg1"/>
                </a:solidFill>
              </a:rPr>
              <a:t>entries</a:t>
            </a:r>
          </a:p>
        </p:txBody>
      </p:sp>
      <p:cxnSp>
        <p:nvCxnSpPr>
          <p:cNvPr id="38" name="Gerade Verbindung mit Pfeil 37"/>
          <p:cNvCxnSpPr/>
          <p:nvPr/>
        </p:nvCxnSpPr>
        <p:spPr>
          <a:xfrm>
            <a:off x="2249082" y="3381593"/>
            <a:ext cx="444526" cy="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hteck 23"/>
          <p:cNvSpPr/>
          <p:nvPr/>
        </p:nvSpPr>
        <p:spPr>
          <a:xfrm>
            <a:off x="4701469" y="2298020"/>
            <a:ext cx="1839442" cy="25452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200" b="1"/>
              <a:t>Array of jfMemoryCache*</a:t>
            </a:r>
          </a:p>
        </p:txBody>
      </p:sp>
      <p:graphicFrame>
        <p:nvGraphicFramePr>
          <p:cNvPr id="25" name="Tabel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781440"/>
              </p:ext>
            </p:extLst>
          </p:nvPr>
        </p:nvGraphicFramePr>
        <p:xfrm>
          <a:off x="4645149" y="2593677"/>
          <a:ext cx="1964408" cy="8229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822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22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jfMemCache*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jfMemCache*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jfMemCache*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jfMemCache*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27" name="Gerade Verbindung mit Pfeil 26"/>
          <p:cNvCxnSpPr/>
          <p:nvPr/>
        </p:nvCxnSpPr>
        <p:spPr>
          <a:xfrm flipV="1">
            <a:off x="4112712" y="2946092"/>
            <a:ext cx="432048" cy="40712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hteck 31"/>
          <p:cNvSpPr/>
          <p:nvPr/>
        </p:nvSpPr>
        <p:spPr>
          <a:xfrm>
            <a:off x="4659223" y="3591339"/>
            <a:ext cx="1285818" cy="46178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200" b="1"/>
              <a:t>Array of </a:t>
            </a:r>
          </a:p>
          <a:p>
            <a:r>
              <a:rPr lang="de-DE" sz="1200" b="1"/>
              <a:t>jfMemoryCache*</a:t>
            </a:r>
          </a:p>
        </p:txBody>
      </p:sp>
      <p:cxnSp>
        <p:nvCxnSpPr>
          <p:cNvPr id="34" name="Gerade Verbindung mit Pfeil 33"/>
          <p:cNvCxnSpPr/>
          <p:nvPr/>
        </p:nvCxnSpPr>
        <p:spPr>
          <a:xfrm>
            <a:off x="4118052" y="3822234"/>
            <a:ext cx="489198" cy="4709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mit Pfeil 39"/>
          <p:cNvCxnSpPr/>
          <p:nvPr/>
        </p:nvCxnSpPr>
        <p:spPr>
          <a:xfrm>
            <a:off x="4098614" y="4574709"/>
            <a:ext cx="489198" cy="4709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hteck 40"/>
          <p:cNvSpPr/>
          <p:nvPr/>
        </p:nvSpPr>
        <p:spPr>
          <a:xfrm>
            <a:off x="4657879" y="4362819"/>
            <a:ext cx="1287162" cy="46178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200" b="1"/>
              <a:t>Array of </a:t>
            </a:r>
          </a:p>
          <a:p>
            <a:r>
              <a:rPr lang="de-DE" sz="1200" b="1"/>
              <a:t>jfMemoryCache*</a:t>
            </a:r>
          </a:p>
        </p:txBody>
      </p:sp>
      <p:sp>
        <p:nvSpPr>
          <p:cNvPr id="42" name="Rechteck 41"/>
          <p:cNvSpPr/>
          <p:nvPr/>
        </p:nvSpPr>
        <p:spPr>
          <a:xfrm>
            <a:off x="7302506" y="1484784"/>
            <a:ext cx="815750" cy="589933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CHUNK</a:t>
            </a:r>
          </a:p>
          <a:p>
            <a:pPr algn="ctr"/>
            <a:r>
              <a:rPr lang="de-DE" sz="1200" b="1"/>
              <a:t>(BLOCK-SIZE 0x1)</a:t>
            </a:r>
          </a:p>
        </p:txBody>
      </p:sp>
      <p:sp>
        <p:nvSpPr>
          <p:cNvPr id="44" name="Rechteck 43"/>
          <p:cNvSpPr/>
          <p:nvPr/>
        </p:nvSpPr>
        <p:spPr>
          <a:xfrm>
            <a:off x="7106129" y="2958709"/>
            <a:ext cx="1224136" cy="254885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200" b="1"/>
              <a:t>jfMemoryCache</a:t>
            </a:r>
          </a:p>
        </p:txBody>
      </p:sp>
      <p:cxnSp>
        <p:nvCxnSpPr>
          <p:cNvPr id="45" name="Gerade Verbindung mit Pfeil 44"/>
          <p:cNvCxnSpPr/>
          <p:nvPr/>
        </p:nvCxnSpPr>
        <p:spPr>
          <a:xfrm>
            <a:off x="6637690" y="3018334"/>
            <a:ext cx="432048" cy="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rade Verbindung mit Pfeil 46"/>
          <p:cNvCxnSpPr/>
          <p:nvPr/>
        </p:nvCxnSpPr>
        <p:spPr>
          <a:xfrm>
            <a:off x="6637690" y="2750800"/>
            <a:ext cx="432048" cy="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mit Pfeil 47"/>
          <p:cNvCxnSpPr/>
          <p:nvPr/>
        </p:nvCxnSpPr>
        <p:spPr>
          <a:xfrm flipH="1" flipV="1">
            <a:off x="7710381" y="2121779"/>
            <a:ext cx="7816" cy="39890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hteck 50"/>
          <p:cNvSpPr/>
          <p:nvPr/>
        </p:nvSpPr>
        <p:spPr>
          <a:xfrm>
            <a:off x="7106129" y="2592877"/>
            <a:ext cx="1224136" cy="254885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200" b="1"/>
              <a:t>jfMemoryCache</a:t>
            </a:r>
          </a:p>
        </p:txBody>
      </p:sp>
      <p:cxnSp>
        <p:nvCxnSpPr>
          <p:cNvPr id="52" name="Gerade Verbindung mit Pfeil 51"/>
          <p:cNvCxnSpPr/>
          <p:nvPr/>
        </p:nvCxnSpPr>
        <p:spPr>
          <a:xfrm>
            <a:off x="6017049" y="4588180"/>
            <a:ext cx="432048" cy="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hteck 52"/>
          <p:cNvSpPr/>
          <p:nvPr/>
        </p:nvSpPr>
        <p:spPr>
          <a:xfrm>
            <a:off x="6521105" y="4457689"/>
            <a:ext cx="1224136" cy="254885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200" b="1"/>
              <a:t>jfMemoryCache</a:t>
            </a:r>
          </a:p>
        </p:txBody>
      </p:sp>
      <p:cxnSp>
        <p:nvCxnSpPr>
          <p:cNvPr id="54" name="Gerade Verbindung mit Pfeil 53"/>
          <p:cNvCxnSpPr/>
          <p:nvPr/>
        </p:nvCxnSpPr>
        <p:spPr>
          <a:xfrm>
            <a:off x="6017049" y="3814951"/>
            <a:ext cx="432048" cy="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hteck 54"/>
          <p:cNvSpPr/>
          <p:nvPr/>
        </p:nvSpPr>
        <p:spPr>
          <a:xfrm>
            <a:off x="6521105" y="3657028"/>
            <a:ext cx="1224136" cy="254885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200" b="1"/>
              <a:t>jfMemoryCache</a:t>
            </a:r>
          </a:p>
        </p:txBody>
      </p:sp>
      <p:sp>
        <p:nvSpPr>
          <p:cNvPr id="61" name="Rechteck 60"/>
          <p:cNvSpPr/>
          <p:nvPr/>
        </p:nvSpPr>
        <p:spPr>
          <a:xfrm>
            <a:off x="8217316" y="1484785"/>
            <a:ext cx="815750" cy="593788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CHUNK</a:t>
            </a:r>
          </a:p>
          <a:p>
            <a:pPr algn="ctr"/>
            <a:r>
              <a:rPr lang="de-DE" sz="1200" b="1"/>
              <a:t>(BLOCK-SIZE 0x1)</a:t>
            </a:r>
          </a:p>
        </p:txBody>
      </p:sp>
      <p:cxnSp>
        <p:nvCxnSpPr>
          <p:cNvPr id="62" name="Gewinkelte Verbindung 61"/>
          <p:cNvCxnSpPr/>
          <p:nvPr/>
        </p:nvCxnSpPr>
        <p:spPr>
          <a:xfrm rot="5400000" flipH="1" flipV="1">
            <a:off x="8056287" y="2459949"/>
            <a:ext cx="964372" cy="288032"/>
          </a:xfrm>
          <a:prstGeom prst="bentConnector3">
            <a:avLst>
              <a:gd name="adj1" fmla="val -570"/>
            </a:avLst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hteck 64"/>
          <p:cNvSpPr/>
          <p:nvPr/>
        </p:nvSpPr>
        <p:spPr>
          <a:xfrm>
            <a:off x="8159359" y="3561511"/>
            <a:ext cx="815750" cy="58756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CHUNK</a:t>
            </a:r>
          </a:p>
          <a:p>
            <a:pPr algn="ctr"/>
            <a:r>
              <a:rPr lang="de-DE" sz="1200" b="1"/>
              <a:t>(BLOCK-SIZE 0x2)</a:t>
            </a:r>
          </a:p>
        </p:txBody>
      </p:sp>
      <p:sp>
        <p:nvSpPr>
          <p:cNvPr id="66" name="Rechteck 65"/>
          <p:cNvSpPr/>
          <p:nvPr/>
        </p:nvSpPr>
        <p:spPr>
          <a:xfrm>
            <a:off x="8147211" y="4391348"/>
            <a:ext cx="860709" cy="606122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CHUNK</a:t>
            </a:r>
          </a:p>
          <a:p>
            <a:pPr algn="ctr"/>
            <a:r>
              <a:rPr lang="de-DE" sz="1200" b="1"/>
              <a:t>(BLOCK-SIZE 0xFF)</a:t>
            </a:r>
          </a:p>
        </p:txBody>
      </p:sp>
      <p:cxnSp>
        <p:nvCxnSpPr>
          <p:cNvPr id="67" name="Gerade Verbindung mit Pfeil 66"/>
          <p:cNvCxnSpPr/>
          <p:nvPr/>
        </p:nvCxnSpPr>
        <p:spPr>
          <a:xfrm>
            <a:off x="7817343" y="3777832"/>
            <a:ext cx="295848" cy="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Gerade Verbindung mit Pfeil 69"/>
          <p:cNvCxnSpPr/>
          <p:nvPr/>
        </p:nvCxnSpPr>
        <p:spPr>
          <a:xfrm>
            <a:off x="7814962" y="4586314"/>
            <a:ext cx="295848" cy="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hteck 71"/>
          <p:cNvSpPr/>
          <p:nvPr/>
        </p:nvSpPr>
        <p:spPr>
          <a:xfrm>
            <a:off x="2769674" y="3699500"/>
            <a:ext cx="1270743" cy="25488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200" b="1"/>
              <a:t>jfMemCacheList</a:t>
            </a:r>
          </a:p>
        </p:txBody>
      </p:sp>
      <p:cxnSp>
        <p:nvCxnSpPr>
          <p:cNvPr id="73" name="Gerade Verbindung mit Pfeil 72"/>
          <p:cNvCxnSpPr/>
          <p:nvPr/>
        </p:nvCxnSpPr>
        <p:spPr>
          <a:xfrm>
            <a:off x="2256722" y="3834269"/>
            <a:ext cx="444526" cy="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hteck 73"/>
          <p:cNvSpPr/>
          <p:nvPr/>
        </p:nvSpPr>
        <p:spPr>
          <a:xfrm>
            <a:off x="2762033" y="4451975"/>
            <a:ext cx="1270743" cy="25488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200" b="1"/>
              <a:t>jfMemCacheList</a:t>
            </a:r>
          </a:p>
        </p:txBody>
      </p:sp>
      <p:cxnSp>
        <p:nvCxnSpPr>
          <p:cNvPr id="75" name="Gerade Verbindung mit Pfeil 74"/>
          <p:cNvCxnSpPr/>
          <p:nvPr/>
        </p:nvCxnSpPr>
        <p:spPr>
          <a:xfrm>
            <a:off x="2249081" y="4586744"/>
            <a:ext cx="444526" cy="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Geschweifte Klammer links 70"/>
          <p:cNvSpPr/>
          <p:nvPr/>
        </p:nvSpPr>
        <p:spPr>
          <a:xfrm rot="16200000">
            <a:off x="7605087" y="4070354"/>
            <a:ext cx="408903" cy="2430399"/>
          </a:xfrm>
          <a:prstGeom prst="leftBrace">
            <a:avLst>
              <a:gd name="adj1" fmla="val 53058"/>
              <a:gd name="adj2" fmla="val 5000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6" name="Textfeld 75"/>
          <p:cNvSpPr txBox="1"/>
          <p:nvPr/>
        </p:nvSpPr>
        <p:spPr>
          <a:xfrm>
            <a:off x="5826821" y="5490005"/>
            <a:ext cx="32816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i="1" dirty="0" err="1">
                <a:solidFill>
                  <a:schemeClr val="bg1"/>
                </a:solidFill>
              </a:rPr>
              <a:t>jfMemoryCache</a:t>
            </a:r>
            <a:r>
              <a:rPr lang="de-DE" dirty="0">
                <a:solidFill>
                  <a:schemeClr val="bg1"/>
                </a:solidFill>
              </a:rPr>
              <a:t> </a:t>
            </a:r>
            <a:r>
              <a:rPr lang="de-DE" dirty="0" err="1">
                <a:solidFill>
                  <a:schemeClr val="bg1"/>
                </a:solidFill>
              </a:rPr>
              <a:t>and</a:t>
            </a:r>
            <a:r>
              <a:rPr lang="de-DE" dirty="0">
                <a:solidFill>
                  <a:schemeClr val="bg1"/>
                </a:solidFill>
              </a:rPr>
              <a:t> </a:t>
            </a:r>
            <a:r>
              <a:rPr lang="de-DE" dirty="0" err="1">
                <a:solidFill>
                  <a:schemeClr val="bg1"/>
                </a:solidFill>
              </a:rPr>
              <a:t>the</a:t>
            </a:r>
            <a:r>
              <a:rPr lang="de-DE" dirty="0">
                <a:solidFill>
                  <a:schemeClr val="bg1"/>
                </a:solidFill>
              </a:rPr>
              <a:t> </a:t>
            </a:r>
            <a:r>
              <a:rPr lang="de-DE" i="1" dirty="0" err="1">
                <a:solidFill>
                  <a:schemeClr val="bg1"/>
                </a:solidFill>
              </a:rPr>
              <a:t>chunks</a:t>
            </a:r>
            <a:r>
              <a:rPr lang="de-DE" dirty="0">
                <a:solidFill>
                  <a:schemeClr val="bg1"/>
                </a:solidFill>
              </a:rPr>
              <a:t> will </a:t>
            </a:r>
            <a:r>
              <a:rPr lang="de-DE" dirty="0" err="1">
                <a:solidFill>
                  <a:schemeClr val="bg1"/>
                </a:solidFill>
              </a:rPr>
              <a:t>be</a:t>
            </a:r>
            <a:r>
              <a:rPr lang="de-DE" dirty="0">
                <a:solidFill>
                  <a:schemeClr val="bg1"/>
                </a:solidFill>
              </a:rPr>
              <a:t> relevant </a:t>
            </a:r>
            <a:r>
              <a:rPr lang="de-DE" dirty="0" err="1">
                <a:solidFill>
                  <a:schemeClr val="bg1"/>
                </a:solidFill>
              </a:rPr>
              <a:t>for</a:t>
            </a:r>
            <a:r>
              <a:rPr lang="de-DE" dirty="0">
                <a:solidFill>
                  <a:schemeClr val="bg1"/>
                </a:solidFill>
              </a:rPr>
              <a:t> </a:t>
            </a:r>
            <a:r>
              <a:rPr lang="de-DE" dirty="0" err="1">
                <a:solidFill>
                  <a:schemeClr val="bg1"/>
                </a:solidFill>
              </a:rPr>
              <a:t>exploitation</a:t>
            </a:r>
            <a:r>
              <a:rPr lang="de-DE" dirty="0">
                <a:solidFill>
                  <a:schemeClr val="bg1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470225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0" grpId="0" animBg="1"/>
      <p:bldP spid="6" grpId="0" animBg="1"/>
      <p:bldP spid="26" grpId="0"/>
      <p:bldP spid="24" grpId="0" animBg="1"/>
      <p:bldP spid="32" grpId="0" animBg="1"/>
      <p:bldP spid="41" grpId="0" animBg="1"/>
      <p:bldP spid="42" grpId="0" animBg="1"/>
      <p:bldP spid="44" grpId="0" animBg="1"/>
      <p:bldP spid="51" grpId="0" animBg="1"/>
      <p:bldP spid="53" grpId="0" animBg="1"/>
      <p:bldP spid="55" grpId="0" animBg="1"/>
      <p:bldP spid="61" grpId="0" animBg="1"/>
      <p:bldP spid="65" grpId="0" animBg="1"/>
      <p:bldP spid="66" grpId="0" animBg="1"/>
      <p:bldP spid="72" grpId="0" animBg="1"/>
      <p:bldP spid="74" grpId="0" animBg="1"/>
      <p:bldP spid="71" grpId="0" animBg="1"/>
      <p:bldP spid="7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900" i="1" dirty="0" err="1"/>
              <a:t>sizeof</a:t>
            </a:r>
            <a:r>
              <a:rPr lang="de-DE" sz="2900" i="1" dirty="0"/>
              <a:t>(</a:t>
            </a:r>
            <a:r>
              <a:rPr lang="de-DE" sz="2900" i="1" dirty="0" err="1"/>
              <a:t>chunk</a:t>
            </a:r>
            <a:r>
              <a:rPr lang="de-DE" sz="2900" i="1" dirty="0"/>
              <a:t>)</a:t>
            </a:r>
            <a:r>
              <a:rPr lang="de-DE" sz="2900" dirty="0"/>
              <a:t> </a:t>
            </a:r>
            <a:r>
              <a:rPr lang="de-DE" sz="2900" dirty="0" err="1"/>
              <a:t>derived</a:t>
            </a:r>
            <a:r>
              <a:rPr lang="de-DE" sz="2900" dirty="0"/>
              <a:t> </a:t>
            </a:r>
            <a:r>
              <a:rPr lang="de-DE" sz="2900" dirty="0" err="1"/>
              <a:t>from</a:t>
            </a:r>
            <a:r>
              <a:rPr lang="de-DE" sz="2900" dirty="0"/>
              <a:t> block </a:t>
            </a:r>
            <a:r>
              <a:rPr lang="de-DE" sz="2900" dirty="0" err="1"/>
              <a:t>size</a:t>
            </a:r>
            <a:r>
              <a:rPr lang="de-DE" sz="2900" dirty="0"/>
              <a:t>: </a:t>
            </a:r>
          </a:p>
          <a:p>
            <a:pPr lvl="1"/>
            <a:endParaRPr lang="de-DE" sz="2600" dirty="0"/>
          </a:p>
          <a:p>
            <a:pPr lvl="1"/>
            <a:endParaRPr lang="de-DE" sz="2600" dirty="0"/>
          </a:p>
          <a:p>
            <a:pPr marL="457200" lvl="1" indent="0">
              <a:buNone/>
            </a:pPr>
            <a:endParaRPr lang="en-US" sz="2000" dirty="0"/>
          </a:p>
          <a:p>
            <a:pPr marL="273050" lvl="1" indent="84138">
              <a:buNone/>
            </a:pPr>
            <a:r>
              <a:rPr lang="en-US" sz="2000" dirty="0"/>
              <a:t>Example:    allocation size = 0x64</a:t>
            </a:r>
          </a:p>
          <a:p>
            <a:pPr marL="273050" lvl="1" indent="84138">
              <a:buNone/>
            </a:pPr>
            <a:r>
              <a:rPr lang="en-US" sz="2000" dirty="0"/>
              <a:t>	           =&gt; </a:t>
            </a:r>
            <a:r>
              <a:rPr lang="en-US" sz="2000" dirty="0" err="1"/>
              <a:t>chunksize</a:t>
            </a:r>
            <a:r>
              <a:rPr lang="en-US" sz="2000" dirty="0"/>
              <a:t> = 26 * (0xc3b3 / 0x64) * 4 = 0xcb20</a:t>
            </a:r>
            <a:endParaRPr lang="de-DE" sz="2000" dirty="0"/>
          </a:p>
          <a:p>
            <a:endParaRPr lang="de-DE" sz="2900" dirty="0"/>
          </a:p>
          <a:p>
            <a:r>
              <a:rPr lang="de-DE" sz="2900" dirty="0"/>
              <a:t>„So, </a:t>
            </a:r>
            <a:r>
              <a:rPr lang="de-DE" sz="2900" dirty="0" err="1"/>
              <a:t>if</a:t>
            </a:r>
            <a:r>
              <a:rPr lang="de-DE" sz="2900" dirty="0"/>
              <a:t> I </a:t>
            </a:r>
            <a:r>
              <a:rPr lang="de-DE" sz="2900" dirty="0" err="1"/>
              <a:t>get</a:t>
            </a:r>
            <a:r>
              <a:rPr lang="de-DE" sz="2900" dirty="0"/>
              <a:t> a </a:t>
            </a:r>
            <a:r>
              <a:rPr lang="de-DE" sz="2900" dirty="0" err="1"/>
              <a:t>crash</a:t>
            </a:r>
            <a:r>
              <a:rPr lang="de-DE" sz="2900" dirty="0"/>
              <a:t> </a:t>
            </a:r>
            <a:r>
              <a:rPr lang="de-DE" sz="2900" dirty="0" err="1"/>
              <a:t>and</a:t>
            </a:r>
            <a:r>
              <a:rPr lang="de-DE" sz="2900" dirty="0"/>
              <a:t> I </a:t>
            </a:r>
            <a:r>
              <a:rPr lang="de-DE" sz="2900" dirty="0" err="1"/>
              <a:t>see</a:t>
            </a:r>
            <a:r>
              <a:rPr lang="de-DE" sz="2900" dirty="0"/>
              <a:t> </a:t>
            </a:r>
            <a:r>
              <a:rPr lang="de-DE" sz="2900" dirty="0" err="1"/>
              <a:t>my</a:t>
            </a:r>
            <a:r>
              <a:rPr lang="de-DE" sz="2900" dirty="0"/>
              <a:t> </a:t>
            </a:r>
            <a:r>
              <a:rPr lang="de-DE" sz="2900" dirty="0" err="1"/>
              <a:t>object</a:t>
            </a:r>
            <a:r>
              <a:rPr lang="de-DE" sz="2900" dirty="0"/>
              <a:t> </a:t>
            </a:r>
            <a:r>
              <a:rPr lang="de-DE" sz="2900" dirty="0" err="1"/>
              <a:t>located</a:t>
            </a:r>
            <a:r>
              <a:rPr lang="de-DE" sz="2900" dirty="0"/>
              <a:t> in a </a:t>
            </a:r>
            <a:r>
              <a:rPr lang="de-DE" sz="2900" dirty="0" err="1"/>
              <a:t>chunk</a:t>
            </a:r>
            <a:r>
              <a:rPr lang="de-DE" sz="2900" dirty="0"/>
              <a:t> </a:t>
            </a:r>
            <a:r>
              <a:rPr lang="de-DE" sz="2900" dirty="0" err="1"/>
              <a:t>of</a:t>
            </a:r>
            <a:r>
              <a:rPr lang="de-DE" sz="2900" dirty="0"/>
              <a:t> </a:t>
            </a:r>
            <a:r>
              <a:rPr lang="de-DE" sz="2900" dirty="0" err="1"/>
              <a:t>size</a:t>
            </a:r>
            <a:r>
              <a:rPr lang="de-DE" sz="2900" dirty="0"/>
              <a:t> 0xcb20, </a:t>
            </a:r>
            <a:r>
              <a:rPr lang="de-DE" sz="2900" dirty="0" err="1"/>
              <a:t>then</a:t>
            </a:r>
            <a:r>
              <a:rPr lang="de-DE" sz="2900" dirty="0"/>
              <a:t> </a:t>
            </a:r>
            <a:r>
              <a:rPr lang="de-DE" sz="2900" dirty="0" err="1"/>
              <a:t>sizeof</a:t>
            </a:r>
            <a:r>
              <a:rPr lang="de-DE" sz="2900" dirty="0"/>
              <a:t>(</a:t>
            </a:r>
            <a:r>
              <a:rPr lang="de-DE" sz="2900" dirty="0" err="1"/>
              <a:t>obj</a:t>
            </a:r>
            <a:r>
              <a:rPr lang="de-DE" sz="2900" dirty="0"/>
              <a:t>) == 0x64?“</a:t>
            </a:r>
          </a:p>
          <a:p>
            <a:pPr lvl="1"/>
            <a:r>
              <a:rPr lang="de-DE" sz="2600" dirty="0" err="1"/>
              <a:t>Unfortunately</a:t>
            </a:r>
            <a:r>
              <a:rPr lang="de-DE" sz="2600" dirty="0"/>
              <a:t> not…</a:t>
            </a:r>
          </a:p>
        </p:txBody>
      </p:sp>
      <p:sp>
        <p:nvSpPr>
          <p:cNvPr id="4" name="Rechteck 3"/>
          <p:cNvSpPr/>
          <p:nvPr/>
        </p:nvSpPr>
        <p:spPr>
          <a:xfrm>
            <a:off x="899592" y="1975393"/>
            <a:ext cx="6768752" cy="80553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dirty="0">
                <a:solidFill>
                  <a:schemeClr val="tx1"/>
                </a:solidFill>
              </a:rPr>
              <a:t>  </a:t>
            </a:r>
            <a:r>
              <a:rPr lang="de-DE" dirty="0" err="1">
                <a:solidFill>
                  <a:schemeClr val="tx1"/>
                </a:solidFill>
              </a:rPr>
              <a:t>base_size</a:t>
            </a:r>
            <a:r>
              <a:rPr lang="de-DE" dirty="0">
                <a:solidFill>
                  <a:schemeClr val="tx1"/>
                </a:solidFill>
              </a:rPr>
              <a:t> = 0xc350 // 50.000</a:t>
            </a:r>
          </a:p>
          <a:p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chunksize</a:t>
            </a:r>
            <a:r>
              <a:rPr lang="en-US" dirty="0">
                <a:solidFill>
                  <a:schemeClr val="tx1"/>
                </a:solidFill>
              </a:rPr>
              <a:t> = ((((</a:t>
            </a:r>
            <a:r>
              <a:rPr lang="en-US" b="1" dirty="0">
                <a:solidFill>
                  <a:schemeClr val="tx1"/>
                </a:solidFill>
              </a:rPr>
              <a:t>size</a:t>
            </a:r>
            <a:r>
              <a:rPr lang="en-US" dirty="0">
                <a:solidFill>
                  <a:schemeClr val="tx1"/>
                </a:solidFill>
              </a:rPr>
              <a:t> + 3) / 4 ) + 1 ) * ((</a:t>
            </a:r>
            <a:r>
              <a:rPr lang="en-US" dirty="0" err="1">
                <a:solidFill>
                  <a:schemeClr val="tx1"/>
                </a:solidFill>
              </a:rPr>
              <a:t>base_size</a:t>
            </a:r>
            <a:r>
              <a:rPr lang="en-US" dirty="0">
                <a:solidFill>
                  <a:schemeClr val="tx1"/>
                </a:solidFill>
              </a:rPr>
              <a:t> + </a:t>
            </a:r>
            <a:r>
              <a:rPr lang="en-US" b="1" dirty="0">
                <a:solidFill>
                  <a:schemeClr val="tx1"/>
                </a:solidFill>
              </a:rPr>
              <a:t>size</a:t>
            </a:r>
            <a:r>
              <a:rPr lang="en-US" dirty="0">
                <a:solidFill>
                  <a:schemeClr val="tx1"/>
                </a:solidFill>
              </a:rPr>
              <a:t> - 1) / </a:t>
            </a:r>
            <a:r>
              <a:rPr lang="en-US" b="1" dirty="0">
                <a:solidFill>
                  <a:schemeClr val="tx1"/>
                </a:solidFill>
              </a:rPr>
              <a:t>size</a:t>
            </a:r>
            <a:r>
              <a:rPr lang="en-US" dirty="0">
                <a:solidFill>
                  <a:schemeClr val="tx1"/>
                </a:solidFill>
              </a:rPr>
              <a:t>)) * 4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XFA </a:t>
            </a:r>
            <a:r>
              <a:rPr lang="de-DE" dirty="0" err="1"/>
              <a:t>Internals</a:t>
            </a:r>
            <a:r>
              <a:rPr lang="de-DE" dirty="0"/>
              <a:t> - </a:t>
            </a:r>
            <a:r>
              <a:rPr lang="de-DE" dirty="0" err="1"/>
              <a:t>jfCacheManager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42395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4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71488" y="1340768"/>
            <a:ext cx="8348984" cy="4896544"/>
          </a:xfrm>
        </p:spPr>
        <p:txBody>
          <a:bodyPr>
            <a:normAutofit fontScale="92500"/>
          </a:bodyPr>
          <a:lstStyle/>
          <a:p>
            <a:r>
              <a:rPr lang="de-DE" dirty="0" err="1"/>
              <a:t>jfMemoryCacheLists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manage </a:t>
            </a:r>
            <a:r>
              <a:rPr lang="de-DE" dirty="0" err="1"/>
              <a:t>blocks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i="1" dirty="0"/>
              <a:t>multiple </a:t>
            </a:r>
            <a:r>
              <a:rPr lang="de-DE" dirty="0" err="1"/>
              <a:t>sizes</a:t>
            </a:r>
            <a:r>
              <a:rPr lang="de-DE" dirty="0"/>
              <a:t> =&gt; </a:t>
            </a:r>
            <a:r>
              <a:rPr lang="de-DE" dirty="0" err="1"/>
              <a:t>blocks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sizes</a:t>
            </a:r>
            <a:r>
              <a:rPr lang="de-DE" dirty="0"/>
              <a:t> X </a:t>
            </a:r>
            <a:r>
              <a:rPr lang="de-DE" dirty="0" err="1"/>
              <a:t>and</a:t>
            </a:r>
            <a:r>
              <a:rPr lang="de-DE" dirty="0"/>
              <a:t> Y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both</a:t>
            </a:r>
            <a:r>
              <a:rPr lang="de-DE" dirty="0"/>
              <a:t> end </a:t>
            </a:r>
            <a:r>
              <a:rPr lang="de-DE" dirty="0" err="1"/>
              <a:t>up</a:t>
            </a:r>
            <a:r>
              <a:rPr lang="de-DE" dirty="0"/>
              <a:t> in </a:t>
            </a:r>
            <a:r>
              <a:rPr lang="de-DE" dirty="0" err="1"/>
              <a:t>chunk</a:t>
            </a:r>
            <a:r>
              <a:rPr lang="de-DE" dirty="0"/>
              <a:t> Z!</a:t>
            </a:r>
          </a:p>
          <a:p>
            <a:r>
              <a:rPr lang="de-DE" dirty="0" err="1"/>
              <a:t>alloc</a:t>
            </a:r>
            <a:r>
              <a:rPr lang="de-DE" dirty="0"/>
              <a:t>(X) will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placed</a:t>
            </a:r>
            <a:r>
              <a:rPr lang="de-DE" dirty="0"/>
              <a:t> in same </a:t>
            </a:r>
            <a:r>
              <a:rPr lang="de-DE" dirty="0" err="1"/>
              <a:t>chunk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alloc</a:t>
            </a:r>
            <a:r>
              <a:rPr lang="de-DE" dirty="0"/>
              <a:t>(Y) </a:t>
            </a:r>
            <a:r>
              <a:rPr lang="de-DE" dirty="0" err="1"/>
              <a:t>if</a:t>
            </a:r>
            <a:endParaRPr lang="de-DE" dirty="0"/>
          </a:p>
          <a:p>
            <a:pPr lvl="1"/>
            <a:r>
              <a:rPr lang="de-DE" dirty="0"/>
              <a:t>an </a:t>
            </a:r>
            <a:r>
              <a:rPr lang="de-DE" dirty="0" err="1"/>
              <a:t>allocation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a </a:t>
            </a:r>
            <a:r>
              <a:rPr lang="de-DE" dirty="0" err="1"/>
              <a:t>size</a:t>
            </a:r>
            <a:r>
              <a:rPr lang="de-DE" dirty="0"/>
              <a:t> Y &gt; X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occured</a:t>
            </a:r>
            <a:r>
              <a:rPr lang="de-DE" dirty="0"/>
              <a:t> </a:t>
            </a:r>
            <a:r>
              <a:rPr lang="de-DE" dirty="0" err="1"/>
              <a:t>before</a:t>
            </a:r>
            <a:r>
              <a:rPr lang="de-DE" dirty="0"/>
              <a:t> </a:t>
            </a:r>
            <a:r>
              <a:rPr lang="de-DE" dirty="0" err="1"/>
              <a:t>and</a:t>
            </a:r>
            <a:endParaRPr lang="de-DE" dirty="0"/>
          </a:p>
          <a:p>
            <a:pPr lvl="1"/>
            <a:r>
              <a:rPr lang="de-DE" dirty="0" err="1"/>
              <a:t>size</a:t>
            </a:r>
            <a:r>
              <a:rPr lang="de-DE" dirty="0"/>
              <a:t> X </a:t>
            </a:r>
            <a:r>
              <a:rPr lang="de-DE" dirty="0" err="1"/>
              <a:t>is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same „</a:t>
            </a:r>
            <a:r>
              <a:rPr lang="de-DE" dirty="0" err="1"/>
              <a:t>range</a:t>
            </a:r>
            <a:r>
              <a:rPr lang="de-DE" dirty="0"/>
              <a:t>“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size</a:t>
            </a:r>
            <a:r>
              <a:rPr lang="de-DE" dirty="0"/>
              <a:t> Y</a:t>
            </a:r>
          </a:p>
          <a:p>
            <a:pPr marL="1076325" lvl="2" indent="-266700"/>
            <a:r>
              <a:rPr lang="de-DE" dirty="0"/>
              <a:t>Ranges </a:t>
            </a:r>
            <a:r>
              <a:rPr lang="de-DE" dirty="0" err="1"/>
              <a:t>reach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2</a:t>
            </a:r>
            <a:r>
              <a:rPr lang="de-DE" baseline="30000" dirty="0"/>
              <a:t>n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(2</a:t>
            </a:r>
            <a:r>
              <a:rPr lang="de-DE" baseline="30000" dirty="0"/>
              <a:t>n+1</a:t>
            </a:r>
            <a:r>
              <a:rPr lang="de-DE" dirty="0"/>
              <a:t>-1) (e.g. 0x20 - 0x3f, 0x40 - 0x7f)</a:t>
            </a:r>
          </a:p>
          <a:p>
            <a:r>
              <a:rPr lang="en-US" dirty="0"/>
              <a:t>In short:</a:t>
            </a:r>
          </a:p>
          <a:p>
            <a:pPr lvl="1"/>
            <a:r>
              <a:rPr lang="en-US" dirty="0"/>
              <a:t>Does the new block fit into some chunk that we already have? </a:t>
            </a:r>
          </a:p>
          <a:p>
            <a:pPr lvl="1"/>
            <a:r>
              <a:rPr lang="en-US" dirty="0"/>
              <a:t>If yes, use that chunk instead of allocating a new one!</a:t>
            </a:r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XFA Internals - jfCacheManager</a:t>
            </a:r>
          </a:p>
        </p:txBody>
      </p:sp>
    </p:spTree>
    <p:extLst>
      <p:ext uri="{BB962C8B-B14F-4D97-AF65-F5344CB8AC3E}">
        <p14:creationId xmlns:p14="http://schemas.microsoft.com/office/powerpoint/2010/main" val="4265719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1250022" y="357822"/>
            <a:ext cx="7570450" cy="792089"/>
          </a:xfrm>
        </p:spPr>
        <p:txBody>
          <a:bodyPr>
            <a:normAutofit/>
          </a:bodyPr>
          <a:lstStyle/>
          <a:p>
            <a:r>
              <a:rPr lang="de-DE" dirty="0"/>
              <a:t>XFA </a:t>
            </a:r>
            <a:r>
              <a:rPr lang="de-DE" dirty="0" err="1"/>
              <a:t>Internals</a:t>
            </a:r>
            <a:r>
              <a:rPr lang="de-DE" dirty="0"/>
              <a:t> - </a:t>
            </a:r>
            <a:r>
              <a:rPr lang="de-DE" dirty="0" err="1"/>
              <a:t>jfCacheManager</a:t>
            </a:r>
            <a:endParaRPr lang="de-DE" dirty="0"/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460700"/>
              </p:ext>
            </p:extLst>
          </p:nvPr>
        </p:nvGraphicFramePr>
        <p:xfrm>
          <a:off x="-36512" y="1493204"/>
          <a:ext cx="2160239" cy="42773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1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vtable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0x8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Ptr</a:t>
                      </a:r>
                      <a:r>
                        <a:rPr lang="de-DE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200" b="1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  <a:r>
                        <a:rPr lang="de-DE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200" b="1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Allocs</a:t>
                      </a:r>
                      <a:r>
                        <a:rPr lang="de-DE" sz="12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&gt;= 0x100</a:t>
                      </a:r>
                      <a:endParaRPr lang="de-DE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600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dirty="0">
                          <a:solidFill>
                            <a:schemeClr val="bg1"/>
                          </a:solidFill>
                        </a:rPr>
                        <a:t>0x18</a:t>
                      </a:r>
                      <a:endParaRPr lang="de-DE" sz="1200" b="1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dirty="0" err="1"/>
                        <a:t>jfMemoryCacheList</a:t>
                      </a:r>
                      <a:r>
                        <a:rPr lang="de-DE" sz="1200" b="0" dirty="0"/>
                        <a:t>*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 err="1"/>
                        <a:t>size</a:t>
                      </a:r>
                      <a:r>
                        <a:rPr lang="de-DE" sz="1200" b="1" baseline="0" dirty="0"/>
                        <a:t> 0x1</a:t>
                      </a:r>
                      <a:endParaRPr lang="de-DE" sz="1200" b="1" dirty="0"/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86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dirty="0"/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812716927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dirty="0">
                          <a:solidFill>
                            <a:schemeClr val="bg1"/>
                          </a:solidFill>
                        </a:rPr>
                        <a:t>0x138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dirty="0"/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dirty="0"/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 rowSpan="2">
                  <a:txBody>
                    <a:bodyPr/>
                    <a:lstStyle/>
                    <a:p>
                      <a:pPr algn="ctr"/>
                      <a:r>
                        <a:rPr lang="de-DE" sz="1200" b="0" dirty="0">
                          <a:solidFill>
                            <a:schemeClr val="bg1"/>
                          </a:solidFill>
                        </a:rPr>
                        <a:t>0x1a8</a:t>
                      </a:r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dirty="0" err="1"/>
                        <a:t>jfMemoryCacheList</a:t>
                      </a:r>
                      <a:r>
                        <a:rPr lang="de-DE" sz="1200" b="0" dirty="0"/>
                        <a:t>*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 err="1"/>
                        <a:t>size</a:t>
                      </a:r>
                      <a:r>
                        <a:rPr lang="de-DE" sz="1200" b="1" baseline="0" dirty="0"/>
                        <a:t> 0x64</a:t>
                      </a:r>
                      <a:endParaRPr lang="de-DE" sz="1200" b="1" dirty="0"/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97530949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dirty="0"/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524861548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7938364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dirty="0" err="1"/>
                        <a:t>jfMemoryCacheList</a:t>
                      </a:r>
                      <a:r>
                        <a:rPr lang="de-DE" sz="1200" b="0" dirty="0"/>
                        <a:t>*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 err="1"/>
                        <a:t>size</a:t>
                      </a:r>
                      <a:r>
                        <a:rPr lang="de-DE" sz="1200" b="1" baseline="0" dirty="0"/>
                        <a:t> 0xFF</a:t>
                      </a:r>
                      <a:endParaRPr lang="de-DE" sz="1200" b="1" dirty="0"/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dirty="0">
                          <a:solidFill>
                            <a:schemeClr val="bg1"/>
                          </a:solidFill>
                        </a:rPr>
                        <a:t>0x418 - 0x434 </a:t>
                      </a:r>
                      <a:r>
                        <a:rPr lang="de-DE" sz="1200" b="0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dirty="0"/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Rechteck 5"/>
          <p:cNvSpPr/>
          <p:nvPr/>
        </p:nvSpPr>
        <p:spPr>
          <a:xfrm>
            <a:off x="756016" y="1124744"/>
            <a:ext cx="1227992" cy="25488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200" b="1" dirty="0" err="1"/>
              <a:t>jfCacheManager</a:t>
            </a:r>
            <a:endParaRPr lang="de-DE" sz="1200" b="1" dirty="0"/>
          </a:p>
        </p:txBody>
      </p:sp>
      <p:sp>
        <p:nvSpPr>
          <p:cNvPr id="24" name="Rechteck 23"/>
          <p:cNvSpPr/>
          <p:nvPr/>
        </p:nvSpPr>
        <p:spPr>
          <a:xfrm>
            <a:off x="4639285" y="4031115"/>
            <a:ext cx="1363311" cy="4852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200" b="1" dirty="0"/>
              <a:t>Array </a:t>
            </a:r>
            <a:r>
              <a:rPr lang="de-DE" sz="1200" b="1" dirty="0" err="1"/>
              <a:t>of</a:t>
            </a:r>
            <a:endParaRPr lang="de-DE" sz="1200" b="1" dirty="0"/>
          </a:p>
          <a:p>
            <a:r>
              <a:rPr lang="de-DE" sz="1200" b="1" dirty="0" err="1"/>
              <a:t>jfMemoryCache</a:t>
            </a:r>
            <a:r>
              <a:rPr lang="de-DE" sz="1200" b="1" dirty="0"/>
              <a:t>*</a:t>
            </a:r>
          </a:p>
        </p:txBody>
      </p:sp>
      <p:cxnSp>
        <p:nvCxnSpPr>
          <p:cNvPr id="47" name="Gerade Verbindung mit Pfeil 46"/>
          <p:cNvCxnSpPr/>
          <p:nvPr/>
        </p:nvCxnSpPr>
        <p:spPr>
          <a:xfrm>
            <a:off x="6095893" y="4260395"/>
            <a:ext cx="432048" cy="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hteck 50"/>
          <p:cNvSpPr/>
          <p:nvPr/>
        </p:nvSpPr>
        <p:spPr>
          <a:xfrm>
            <a:off x="6564332" y="4102472"/>
            <a:ext cx="1224136" cy="25488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200" b="1" dirty="0" err="1"/>
              <a:t>jfMemoryCache</a:t>
            </a:r>
            <a:endParaRPr lang="de-DE" sz="1200" b="1" dirty="0"/>
          </a:p>
        </p:txBody>
      </p:sp>
      <p:sp>
        <p:nvSpPr>
          <p:cNvPr id="72" name="Rechteck 71"/>
          <p:cNvSpPr/>
          <p:nvPr/>
        </p:nvSpPr>
        <p:spPr>
          <a:xfrm>
            <a:off x="2717123" y="4146311"/>
            <a:ext cx="1270743" cy="25488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200" b="1" dirty="0" err="1"/>
              <a:t>jfMemCacheList</a:t>
            </a:r>
            <a:endParaRPr lang="de-DE" sz="1200" b="1" dirty="0"/>
          </a:p>
        </p:txBody>
      </p:sp>
      <p:cxnSp>
        <p:nvCxnSpPr>
          <p:cNvPr id="73" name="Gerade Verbindung mit Pfeil 72"/>
          <p:cNvCxnSpPr/>
          <p:nvPr/>
        </p:nvCxnSpPr>
        <p:spPr>
          <a:xfrm>
            <a:off x="2195224" y="4259332"/>
            <a:ext cx="444526" cy="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Gerade Verbindung mit Pfeil 74"/>
          <p:cNvCxnSpPr/>
          <p:nvPr/>
        </p:nvCxnSpPr>
        <p:spPr>
          <a:xfrm>
            <a:off x="2215819" y="3559563"/>
            <a:ext cx="423931" cy="471552"/>
          </a:xfrm>
          <a:prstGeom prst="straightConnector1">
            <a:avLst/>
          </a:prstGeom>
          <a:ln w="476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 Verbindung mit Pfeil 42"/>
          <p:cNvCxnSpPr/>
          <p:nvPr/>
        </p:nvCxnSpPr>
        <p:spPr>
          <a:xfrm>
            <a:off x="4087087" y="4259332"/>
            <a:ext cx="444526" cy="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Abgerundetes Rechteck 48"/>
          <p:cNvSpPr/>
          <p:nvPr/>
        </p:nvSpPr>
        <p:spPr>
          <a:xfrm>
            <a:off x="5772244" y="1711209"/>
            <a:ext cx="2808312" cy="1651270"/>
          </a:xfrm>
          <a:prstGeom prst="roundRect">
            <a:avLst>
              <a:gd name="adj" fmla="val 8036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0" name="Rechteck 49"/>
          <p:cNvSpPr/>
          <p:nvPr/>
        </p:nvSpPr>
        <p:spPr>
          <a:xfrm>
            <a:off x="5912554" y="1820046"/>
            <a:ext cx="2523754" cy="30362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 dirty="0" err="1"/>
              <a:t>Object</a:t>
            </a:r>
            <a:r>
              <a:rPr lang="de-DE" sz="1200" b="1" dirty="0"/>
              <a:t> X (</a:t>
            </a:r>
            <a:r>
              <a:rPr lang="de-DE" sz="1200" b="1" dirty="0" err="1"/>
              <a:t>size</a:t>
            </a:r>
            <a:r>
              <a:rPr lang="de-DE" sz="1200" b="1" dirty="0"/>
              <a:t> 0x64)</a:t>
            </a:r>
          </a:p>
        </p:txBody>
      </p:sp>
      <p:sp>
        <p:nvSpPr>
          <p:cNvPr id="56" name="Rechteck 55"/>
          <p:cNvSpPr/>
          <p:nvPr/>
        </p:nvSpPr>
        <p:spPr>
          <a:xfrm>
            <a:off x="5912554" y="2743405"/>
            <a:ext cx="1881734" cy="303621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 dirty="0" err="1"/>
              <a:t>Object</a:t>
            </a:r>
            <a:r>
              <a:rPr lang="de-DE" sz="1200" b="1" dirty="0"/>
              <a:t> Y (</a:t>
            </a:r>
            <a:r>
              <a:rPr lang="de-DE" sz="1200" b="1" dirty="0" err="1"/>
              <a:t>size</a:t>
            </a:r>
            <a:r>
              <a:rPr lang="de-DE" sz="1200" b="1" dirty="0"/>
              <a:t> 0x48)</a:t>
            </a:r>
          </a:p>
        </p:txBody>
      </p:sp>
      <p:sp>
        <p:nvSpPr>
          <p:cNvPr id="57" name="Rechteck 56"/>
          <p:cNvSpPr/>
          <p:nvPr/>
        </p:nvSpPr>
        <p:spPr>
          <a:xfrm>
            <a:off x="5912554" y="2281884"/>
            <a:ext cx="2523754" cy="30362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 dirty="0"/>
              <a:t>String </a:t>
            </a:r>
            <a:r>
              <a:rPr lang="de-DE" sz="1200" b="1" dirty="0" err="1"/>
              <a:t>of</a:t>
            </a:r>
            <a:r>
              <a:rPr lang="de-DE" sz="1200" b="1" dirty="0"/>
              <a:t> </a:t>
            </a:r>
            <a:r>
              <a:rPr lang="de-DE" sz="1200" b="1" dirty="0" err="1"/>
              <a:t>length</a:t>
            </a:r>
            <a:r>
              <a:rPr lang="de-DE" sz="1200" b="1" dirty="0"/>
              <a:t> Z (</a:t>
            </a:r>
            <a:r>
              <a:rPr lang="de-DE" sz="1200" b="1" dirty="0" err="1"/>
              <a:t>size</a:t>
            </a:r>
            <a:r>
              <a:rPr lang="de-DE" sz="1200" b="1" dirty="0"/>
              <a:t> 0x64)</a:t>
            </a:r>
          </a:p>
        </p:txBody>
      </p:sp>
      <p:cxnSp>
        <p:nvCxnSpPr>
          <p:cNvPr id="58" name="Gerade Verbindung mit Pfeil 57"/>
          <p:cNvCxnSpPr/>
          <p:nvPr/>
        </p:nvCxnSpPr>
        <p:spPr>
          <a:xfrm flipH="1" flipV="1">
            <a:off x="7176400" y="3501008"/>
            <a:ext cx="1026" cy="530108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uppieren 14"/>
          <p:cNvGrpSpPr/>
          <p:nvPr/>
        </p:nvGrpSpPr>
        <p:grpSpPr>
          <a:xfrm>
            <a:off x="5921330" y="3181893"/>
            <a:ext cx="220513" cy="45719"/>
            <a:chOff x="4052555" y="5730388"/>
            <a:chExt cx="220513" cy="45719"/>
          </a:xfrm>
        </p:grpSpPr>
        <p:sp>
          <p:nvSpPr>
            <p:cNvPr id="59" name="Ellipse 58"/>
            <p:cNvSpPr/>
            <p:nvPr/>
          </p:nvSpPr>
          <p:spPr>
            <a:xfrm>
              <a:off x="4052555" y="5730388"/>
              <a:ext cx="45719" cy="45719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00" b="1">
                <a:solidFill>
                  <a:schemeClr val="tx1"/>
                </a:solidFill>
              </a:endParaRPr>
            </a:p>
          </p:txBody>
        </p:sp>
        <p:sp>
          <p:nvSpPr>
            <p:cNvPr id="60" name="Ellipse 59"/>
            <p:cNvSpPr/>
            <p:nvPr/>
          </p:nvSpPr>
          <p:spPr>
            <a:xfrm>
              <a:off x="4139952" y="5730388"/>
              <a:ext cx="45719" cy="45719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00" b="1">
                <a:solidFill>
                  <a:schemeClr val="tx1"/>
                </a:solidFill>
              </a:endParaRPr>
            </a:p>
          </p:txBody>
        </p:sp>
        <p:sp>
          <p:nvSpPr>
            <p:cNvPr id="63" name="Ellipse 62"/>
            <p:cNvSpPr/>
            <p:nvPr/>
          </p:nvSpPr>
          <p:spPr>
            <a:xfrm>
              <a:off x="4227349" y="5730388"/>
              <a:ext cx="45719" cy="45719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00" b="1">
                <a:solidFill>
                  <a:schemeClr val="tx1"/>
                </a:solidFill>
              </a:endParaRPr>
            </a:p>
          </p:txBody>
        </p:sp>
      </p:grpSp>
      <p:sp>
        <p:nvSpPr>
          <p:cNvPr id="64" name="Rechteck 63"/>
          <p:cNvSpPr/>
          <p:nvPr/>
        </p:nvSpPr>
        <p:spPr>
          <a:xfrm>
            <a:off x="2631392" y="2502021"/>
            <a:ext cx="2494894" cy="77355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600" dirty="0" err="1">
                <a:solidFill>
                  <a:schemeClr val="tx1"/>
                </a:solidFill>
              </a:rPr>
              <a:t>Object</a:t>
            </a:r>
            <a:r>
              <a:rPr lang="de-DE" sz="1600" dirty="0">
                <a:solidFill>
                  <a:schemeClr val="tx1"/>
                </a:solidFill>
              </a:rPr>
              <a:t> </a:t>
            </a:r>
            <a:r>
              <a:rPr lang="de-DE" sz="1600" dirty="0" err="1">
                <a:solidFill>
                  <a:schemeClr val="tx1"/>
                </a:solidFill>
              </a:rPr>
              <a:t>of</a:t>
            </a:r>
            <a:r>
              <a:rPr lang="de-DE" sz="1600" dirty="0">
                <a:solidFill>
                  <a:schemeClr val="tx1"/>
                </a:solidFill>
              </a:rPr>
              <a:t> </a:t>
            </a:r>
            <a:r>
              <a:rPr lang="de-DE" sz="1600" dirty="0" err="1">
                <a:solidFill>
                  <a:schemeClr val="tx1"/>
                </a:solidFill>
              </a:rPr>
              <a:t>size</a:t>
            </a:r>
            <a:r>
              <a:rPr lang="de-DE" sz="1600" dirty="0">
                <a:solidFill>
                  <a:schemeClr val="tx1"/>
                </a:solidFill>
              </a:rPr>
              <a:t> 0x48 </a:t>
            </a:r>
            <a:r>
              <a:rPr lang="de-DE" sz="1600" dirty="0" err="1">
                <a:solidFill>
                  <a:schemeClr val="tx1"/>
                </a:solidFill>
              </a:rPr>
              <a:t>fits</a:t>
            </a:r>
            <a:r>
              <a:rPr lang="de-DE" sz="1600" dirty="0">
                <a:solidFill>
                  <a:schemeClr val="tx1"/>
                </a:solidFill>
              </a:rPr>
              <a:t> </a:t>
            </a:r>
            <a:r>
              <a:rPr lang="de-DE" sz="1600" dirty="0" err="1">
                <a:solidFill>
                  <a:schemeClr val="tx1"/>
                </a:solidFill>
              </a:rPr>
              <a:t>into</a:t>
            </a:r>
            <a:r>
              <a:rPr lang="de-DE" sz="1600" dirty="0">
                <a:solidFill>
                  <a:schemeClr val="tx1"/>
                </a:solidFill>
              </a:rPr>
              <a:t> </a:t>
            </a:r>
            <a:r>
              <a:rPr lang="de-DE" sz="1600" dirty="0" err="1">
                <a:solidFill>
                  <a:schemeClr val="tx1"/>
                </a:solidFill>
              </a:rPr>
              <a:t>chunk</a:t>
            </a:r>
            <a:r>
              <a:rPr lang="de-DE" sz="1600" dirty="0">
                <a:solidFill>
                  <a:schemeClr val="tx1"/>
                </a:solidFill>
              </a:rPr>
              <a:t> </a:t>
            </a:r>
            <a:r>
              <a:rPr lang="de-DE" sz="1600" dirty="0" err="1">
                <a:solidFill>
                  <a:schemeClr val="tx1"/>
                </a:solidFill>
              </a:rPr>
              <a:t>with</a:t>
            </a:r>
            <a:r>
              <a:rPr lang="de-DE" sz="1600" dirty="0">
                <a:solidFill>
                  <a:schemeClr val="tx1"/>
                </a:solidFill>
              </a:rPr>
              <a:t> block </a:t>
            </a:r>
            <a:r>
              <a:rPr lang="de-DE" sz="1600" dirty="0" err="1">
                <a:solidFill>
                  <a:schemeClr val="tx1"/>
                </a:solidFill>
              </a:rPr>
              <a:t>size</a:t>
            </a:r>
            <a:r>
              <a:rPr lang="de-DE" sz="1600" dirty="0">
                <a:solidFill>
                  <a:schemeClr val="tx1"/>
                </a:solidFill>
              </a:rPr>
              <a:t> 0x64</a:t>
            </a:r>
          </a:p>
        </p:txBody>
      </p:sp>
      <p:cxnSp>
        <p:nvCxnSpPr>
          <p:cNvPr id="68" name="Gerade Verbindung mit Pfeil 67"/>
          <p:cNvCxnSpPr/>
          <p:nvPr/>
        </p:nvCxnSpPr>
        <p:spPr>
          <a:xfrm>
            <a:off x="5232980" y="2905094"/>
            <a:ext cx="444526" cy="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feld 68"/>
          <p:cNvSpPr txBox="1"/>
          <p:nvPr/>
        </p:nvSpPr>
        <p:spPr>
          <a:xfrm>
            <a:off x="588461" y="3328730"/>
            <a:ext cx="15631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de-DE" sz="1200" dirty="0" err="1"/>
              <a:t>jfMemoryCacheList</a:t>
            </a:r>
            <a:r>
              <a:rPr lang="de-DE" sz="1200" dirty="0"/>
              <a:t>*</a:t>
            </a:r>
          </a:p>
          <a:p>
            <a:pPr algn="ctr">
              <a:defRPr/>
            </a:pPr>
            <a:r>
              <a:rPr lang="de-DE" sz="1200" b="1" dirty="0" err="1"/>
              <a:t>size</a:t>
            </a:r>
            <a:r>
              <a:rPr lang="de-DE" sz="1200" b="1" dirty="0"/>
              <a:t> 0x48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2949920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51" grpId="0" animBg="1"/>
      <p:bldP spid="72" grpId="0" animBg="1"/>
      <p:bldP spid="49" grpId="0" animBg="1"/>
      <p:bldP spid="50" grpId="0" animBg="1"/>
      <p:bldP spid="56" grpId="0" animBg="1"/>
      <p:bldP spid="57" grpId="0" animBg="1"/>
      <p:bldP spid="64" grpId="0" animBg="1"/>
      <p:bldP spid="69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71488" y="1340768"/>
            <a:ext cx="8348984" cy="4896544"/>
          </a:xfrm>
        </p:spPr>
        <p:txBody>
          <a:bodyPr>
            <a:normAutofit/>
          </a:bodyPr>
          <a:lstStyle/>
          <a:p>
            <a:r>
              <a:rPr lang="de-DE" dirty="0" err="1"/>
              <a:t>Let‘s</a:t>
            </a:r>
            <a:r>
              <a:rPr lang="de-DE" dirty="0"/>
              <a:t> </a:t>
            </a:r>
            <a:r>
              <a:rPr lang="de-DE" dirty="0" err="1"/>
              <a:t>take</a:t>
            </a:r>
            <a:r>
              <a:rPr lang="de-DE" dirty="0"/>
              <a:t> a </a:t>
            </a:r>
            <a:r>
              <a:rPr lang="de-DE" dirty="0" err="1"/>
              <a:t>look</a:t>
            </a:r>
            <a:r>
              <a:rPr lang="de-DE" dirty="0"/>
              <a:t> at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structures</a:t>
            </a:r>
            <a:r>
              <a:rPr lang="de-DE" dirty="0"/>
              <a:t> </a:t>
            </a:r>
            <a:r>
              <a:rPr lang="de-DE" dirty="0" err="1"/>
              <a:t>within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chunks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happens</a:t>
            </a:r>
            <a:r>
              <a:rPr lang="de-DE" dirty="0"/>
              <a:t> </a:t>
            </a:r>
            <a:r>
              <a:rPr lang="de-DE" dirty="0" err="1"/>
              <a:t>during</a:t>
            </a:r>
            <a:r>
              <a:rPr lang="de-DE" dirty="0"/>
              <a:t> </a:t>
            </a:r>
            <a:r>
              <a:rPr lang="de-DE" dirty="0" err="1"/>
              <a:t>alloc</a:t>
            </a:r>
            <a:r>
              <a:rPr lang="de-DE" dirty="0"/>
              <a:t> / </a:t>
            </a:r>
            <a:r>
              <a:rPr lang="de-DE" dirty="0" err="1"/>
              <a:t>free</a:t>
            </a:r>
            <a:r>
              <a:rPr lang="de-DE" dirty="0"/>
              <a:t> </a:t>
            </a:r>
            <a:r>
              <a:rPr lang="de-DE" dirty="0" err="1"/>
              <a:t>operations</a:t>
            </a:r>
            <a:r>
              <a:rPr lang="de-DE" dirty="0"/>
              <a:t>…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XFA Internals - jfCacheManager</a:t>
            </a:r>
          </a:p>
        </p:txBody>
      </p:sp>
    </p:spTree>
    <p:extLst>
      <p:ext uri="{BB962C8B-B14F-4D97-AF65-F5344CB8AC3E}">
        <p14:creationId xmlns:p14="http://schemas.microsoft.com/office/powerpoint/2010/main" val="407321873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" name="Tabel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7079745"/>
              </p:ext>
            </p:extLst>
          </p:nvPr>
        </p:nvGraphicFramePr>
        <p:xfrm>
          <a:off x="683568" y="2221351"/>
          <a:ext cx="1728192" cy="2194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37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44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block</a:t>
                      </a:r>
                      <a:r>
                        <a:rPr lang="de-DE" sz="1200" b="1"/>
                        <a:t> size =</a:t>
                      </a:r>
                      <a:r>
                        <a:rPr lang="de-DE" sz="1200" b="1" baseline="0"/>
                        <a:t> 0x10</a:t>
                      </a:r>
                      <a:endParaRPr lang="de-DE" sz="1200" b="1"/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0x4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max_entries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0xc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chunk**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0x1C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alloc_count = 0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0x20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next_alloc_ptr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0x24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jfCacheMgr*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1250022" y="357822"/>
            <a:ext cx="7426434" cy="792089"/>
          </a:xfrm>
        </p:spPr>
        <p:txBody>
          <a:bodyPr>
            <a:normAutofit/>
          </a:bodyPr>
          <a:lstStyle/>
          <a:p>
            <a:r>
              <a:rPr lang="de-DE" dirty="0"/>
              <a:t>XFA </a:t>
            </a:r>
            <a:r>
              <a:rPr lang="de-DE" dirty="0" err="1"/>
              <a:t>Internals</a:t>
            </a:r>
            <a:r>
              <a:rPr lang="de-DE" dirty="0"/>
              <a:t> - </a:t>
            </a:r>
            <a:r>
              <a:rPr lang="de-DE" dirty="0" err="1"/>
              <a:t>jfCacheManager</a:t>
            </a:r>
            <a:endParaRPr lang="de-DE" dirty="0"/>
          </a:p>
        </p:txBody>
      </p:sp>
      <p:sp>
        <p:nvSpPr>
          <p:cNvPr id="52" name="Rechteck 51"/>
          <p:cNvSpPr/>
          <p:nvPr/>
        </p:nvSpPr>
        <p:spPr>
          <a:xfrm>
            <a:off x="1157462" y="1887238"/>
            <a:ext cx="1254297" cy="25488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jfMemoryCache</a:t>
            </a:r>
          </a:p>
        </p:txBody>
      </p:sp>
      <p:graphicFrame>
        <p:nvGraphicFramePr>
          <p:cNvPr id="32" name="Tabel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695615"/>
              </p:ext>
            </p:extLst>
          </p:nvPr>
        </p:nvGraphicFramePr>
        <p:xfrm>
          <a:off x="3528720" y="2163238"/>
          <a:ext cx="3806189" cy="22453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24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0x30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0x40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0x50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cxnSp>
        <p:nvCxnSpPr>
          <p:cNvPr id="4" name="Gewinkelte Verbindung 3"/>
          <p:cNvCxnSpPr/>
          <p:nvPr/>
        </p:nvCxnSpPr>
        <p:spPr>
          <a:xfrm>
            <a:off x="6068330" y="3021529"/>
            <a:ext cx="405857" cy="144016"/>
          </a:xfrm>
          <a:prstGeom prst="bentConnector3">
            <a:avLst>
              <a:gd name="adj1" fmla="val -2803"/>
            </a:avLst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winkelte Verbindung 43"/>
          <p:cNvCxnSpPr/>
          <p:nvPr/>
        </p:nvCxnSpPr>
        <p:spPr>
          <a:xfrm>
            <a:off x="5225368" y="2735779"/>
            <a:ext cx="405857" cy="144016"/>
          </a:xfrm>
          <a:prstGeom prst="bentConnector3">
            <a:avLst>
              <a:gd name="adj1" fmla="val -2803"/>
            </a:avLst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winkelte Verbindung 44"/>
          <p:cNvCxnSpPr/>
          <p:nvPr/>
        </p:nvCxnSpPr>
        <p:spPr>
          <a:xfrm>
            <a:off x="4368118" y="2464317"/>
            <a:ext cx="405857" cy="144016"/>
          </a:xfrm>
          <a:prstGeom prst="bentConnector3">
            <a:avLst>
              <a:gd name="adj1" fmla="val -2803"/>
            </a:avLst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Gerade Verbindung mit Pfeil 49"/>
          <p:cNvCxnSpPr/>
          <p:nvPr/>
        </p:nvCxnSpPr>
        <p:spPr>
          <a:xfrm flipH="1">
            <a:off x="4814627" y="3263783"/>
            <a:ext cx="1662388" cy="32851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hteck 52"/>
          <p:cNvSpPr/>
          <p:nvPr/>
        </p:nvSpPr>
        <p:spPr>
          <a:xfrm>
            <a:off x="4211960" y="1737359"/>
            <a:ext cx="2898453" cy="33747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Chunk </a:t>
            </a:r>
            <a:r>
              <a:rPr lang="de-DE" sz="1200"/>
              <a:t>(block size 0x10, chunk size 0xf424)</a:t>
            </a:r>
          </a:p>
        </p:txBody>
      </p:sp>
      <p:sp>
        <p:nvSpPr>
          <p:cNvPr id="25" name="Textfeld 24"/>
          <p:cNvSpPr txBox="1"/>
          <p:nvPr/>
        </p:nvSpPr>
        <p:spPr>
          <a:xfrm>
            <a:off x="466590" y="4581128"/>
            <a:ext cx="8208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sz="2400" dirty="0" err="1">
                <a:solidFill>
                  <a:schemeClr val="bg1"/>
                </a:solidFill>
              </a:rPr>
              <a:t>next_alloc_ptr</a:t>
            </a:r>
            <a:r>
              <a:rPr lang="de-DE" sz="2400" dirty="0">
                <a:solidFill>
                  <a:schemeClr val="bg1"/>
                </a:solidFill>
              </a:rPr>
              <a:t> </a:t>
            </a:r>
            <a:r>
              <a:rPr lang="de-DE" sz="2400" dirty="0" err="1">
                <a:solidFill>
                  <a:schemeClr val="bg1"/>
                </a:solidFill>
              </a:rPr>
              <a:t>points</a:t>
            </a:r>
            <a:r>
              <a:rPr lang="de-DE" sz="2400" dirty="0">
                <a:solidFill>
                  <a:schemeClr val="bg1"/>
                </a:solidFill>
              </a:rPr>
              <a:t> </a:t>
            </a:r>
            <a:r>
              <a:rPr lang="de-DE" sz="2400" dirty="0" err="1">
                <a:solidFill>
                  <a:schemeClr val="bg1"/>
                </a:solidFill>
              </a:rPr>
              <a:t>to</a:t>
            </a:r>
            <a:r>
              <a:rPr lang="de-DE" sz="2400" dirty="0">
                <a:solidFill>
                  <a:schemeClr val="bg1"/>
                </a:solidFill>
              </a:rPr>
              <a:t> </a:t>
            </a:r>
            <a:r>
              <a:rPr lang="de-DE" sz="2400" dirty="0" err="1">
                <a:solidFill>
                  <a:schemeClr val="bg1"/>
                </a:solidFill>
              </a:rPr>
              <a:t>the</a:t>
            </a:r>
            <a:r>
              <a:rPr lang="de-DE" sz="2400" dirty="0">
                <a:solidFill>
                  <a:schemeClr val="bg1"/>
                </a:solidFill>
              </a:rPr>
              <a:t> block </a:t>
            </a:r>
            <a:r>
              <a:rPr lang="de-DE" sz="2400" dirty="0" err="1">
                <a:solidFill>
                  <a:schemeClr val="bg1"/>
                </a:solidFill>
              </a:rPr>
              <a:t>which</a:t>
            </a:r>
            <a:r>
              <a:rPr lang="de-DE" sz="2400" dirty="0">
                <a:solidFill>
                  <a:schemeClr val="bg1"/>
                </a:solidFill>
              </a:rPr>
              <a:t> will </a:t>
            </a:r>
            <a:r>
              <a:rPr lang="de-DE" sz="2400" dirty="0" err="1">
                <a:solidFill>
                  <a:schemeClr val="bg1"/>
                </a:solidFill>
              </a:rPr>
              <a:t>be</a:t>
            </a:r>
            <a:r>
              <a:rPr lang="de-DE" sz="2400" dirty="0">
                <a:solidFill>
                  <a:schemeClr val="bg1"/>
                </a:solidFill>
              </a:rPr>
              <a:t> </a:t>
            </a:r>
            <a:r>
              <a:rPr lang="de-DE" sz="2400" dirty="0" err="1">
                <a:solidFill>
                  <a:schemeClr val="bg1"/>
                </a:solidFill>
              </a:rPr>
              <a:t>returned</a:t>
            </a:r>
            <a:r>
              <a:rPr lang="de-DE" sz="2400" dirty="0">
                <a:solidFill>
                  <a:schemeClr val="bg1"/>
                </a:solidFill>
              </a:rPr>
              <a:t> </a:t>
            </a:r>
            <a:r>
              <a:rPr lang="de-DE" sz="2400" dirty="0" err="1">
                <a:solidFill>
                  <a:schemeClr val="bg1"/>
                </a:solidFill>
              </a:rPr>
              <a:t>with</a:t>
            </a:r>
            <a:r>
              <a:rPr lang="de-DE" sz="2400" dirty="0">
                <a:solidFill>
                  <a:schemeClr val="bg1"/>
                </a:solidFill>
              </a:rPr>
              <a:t> </a:t>
            </a:r>
            <a:r>
              <a:rPr lang="de-DE" sz="2400" dirty="0" err="1">
                <a:solidFill>
                  <a:schemeClr val="bg1"/>
                </a:solidFill>
              </a:rPr>
              <a:t>the</a:t>
            </a:r>
            <a:r>
              <a:rPr lang="de-DE" sz="2400" dirty="0">
                <a:solidFill>
                  <a:schemeClr val="bg1"/>
                </a:solidFill>
              </a:rPr>
              <a:t> </a:t>
            </a:r>
            <a:r>
              <a:rPr lang="de-DE" sz="2400" dirty="0" err="1">
                <a:solidFill>
                  <a:schemeClr val="bg1"/>
                </a:solidFill>
              </a:rPr>
              <a:t>next</a:t>
            </a:r>
            <a:r>
              <a:rPr lang="de-DE" sz="2400" dirty="0">
                <a:solidFill>
                  <a:schemeClr val="bg1"/>
                </a:solidFill>
              </a:rPr>
              <a:t> </a:t>
            </a:r>
            <a:r>
              <a:rPr lang="de-DE" sz="2400" dirty="0" err="1">
                <a:solidFill>
                  <a:schemeClr val="bg1"/>
                </a:solidFill>
              </a:rPr>
              <a:t>allocation</a:t>
            </a:r>
            <a:endParaRPr lang="de-DE" sz="2400" dirty="0">
              <a:solidFill>
                <a:schemeClr val="bg1"/>
              </a:solidFill>
            </a:endParaRP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sz="2400" dirty="0" err="1">
                <a:solidFill>
                  <a:schemeClr val="bg1"/>
                </a:solidFill>
              </a:rPr>
              <a:t>flinks</a:t>
            </a:r>
            <a:r>
              <a:rPr lang="de-DE" sz="2400" dirty="0">
                <a:solidFill>
                  <a:schemeClr val="bg1"/>
                </a:solidFill>
              </a:rPr>
              <a:t> form a </a:t>
            </a:r>
            <a:r>
              <a:rPr lang="de-DE" sz="2400" dirty="0" err="1">
                <a:solidFill>
                  <a:schemeClr val="bg1"/>
                </a:solidFill>
              </a:rPr>
              <a:t>single</a:t>
            </a:r>
            <a:r>
              <a:rPr lang="de-DE" sz="2400" dirty="0">
                <a:solidFill>
                  <a:schemeClr val="bg1"/>
                </a:solidFill>
              </a:rPr>
              <a:t> </a:t>
            </a:r>
            <a:r>
              <a:rPr lang="de-DE" sz="2400" dirty="0" err="1">
                <a:solidFill>
                  <a:schemeClr val="bg1"/>
                </a:solidFill>
              </a:rPr>
              <a:t>linked</a:t>
            </a:r>
            <a:r>
              <a:rPr lang="de-DE" sz="2400" dirty="0">
                <a:solidFill>
                  <a:schemeClr val="bg1"/>
                </a:solidFill>
              </a:rPr>
              <a:t> </a:t>
            </a:r>
            <a:r>
              <a:rPr lang="de-DE" sz="2400" dirty="0" err="1">
                <a:solidFill>
                  <a:schemeClr val="bg1"/>
                </a:solidFill>
              </a:rPr>
              <a:t>list</a:t>
            </a:r>
            <a:r>
              <a:rPr lang="de-DE" sz="2400" dirty="0">
                <a:solidFill>
                  <a:schemeClr val="bg1"/>
                </a:solidFill>
              </a:rPr>
              <a:t> </a:t>
            </a:r>
            <a:r>
              <a:rPr lang="de-DE" sz="2400" dirty="0" err="1">
                <a:solidFill>
                  <a:schemeClr val="bg1"/>
                </a:solidFill>
              </a:rPr>
              <a:t>separating</a:t>
            </a:r>
            <a:r>
              <a:rPr lang="de-DE" sz="2400" dirty="0">
                <a:solidFill>
                  <a:schemeClr val="bg1"/>
                </a:solidFill>
              </a:rPr>
              <a:t> </a:t>
            </a:r>
            <a:r>
              <a:rPr lang="de-DE" sz="2400" dirty="0" err="1">
                <a:solidFill>
                  <a:schemeClr val="bg1"/>
                </a:solidFill>
              </a:rPr>
              <a:t>the</a:t>
            </a:r>
            <a:r>
              <a:rPr lang="de-DE" sz="2400" dirty="0">
                <a:solidFill>
                  <a:schemeClr val="bg1"/>
                </a:solidFill>
              </a:rPr>
              <a:t> </a:t>
            </a:r>
            <a:r>
              <a:rPr lang="de-DE" sz="2400" dirty="0" err="1">
                <a:solidFill>
                  <a:schemeClr val="bg1"/>
                </a:solidFill>
              </a:rPr>
              <a:t>data</a:t>
            </a:r>
            <a:r>
              <a:rPr lang="de-DE" sz="2400" dirty="0">
                <a:solidFill>
                  <a:schemeClr val="bg1"/>
                </a:solidFill>
              </a:rPr>
              <a:t> </a:t>
            </a:r>
            <a:r>
              <a:rPr lang="de-DE" sz="2400" dirty="0" err="1">
                <a:solidFill>
                  <a:schemeClr val="bg1"/>
                </a:solidFill>
              </a:rPr>
              <a:t>blocks</a:t>
            </a:r>
            <a:endParaRPr lang="de-DE" sz="2400" dirty="0">
              <a:solidFill>
                <a:schemeClr val="bg1"/>
              </a:solidFill>
            </a:endParaRPr>
          </a:p>
        </p:txBody>
      </p:sp>
      <p:cxnSp>
        <p:nvCxnSpPr>
          <p:cNvPr id="54" name="Gerade Verbindung mit Pfeil 53"/>
          <p:cNvCxnSpPr/>
          <p:nvPr/>
        </p:nvCxnSpPr>
        <p:spPr>
          <a:xfrm flipV="1">
            <a:off x="2428872" y="2408277"/>
            <a:ext cx="1516955" cy="1591209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hteck 56"/>
          <p:cNvSpPr/>
          <p:nvPr/>
        </p:nvSpPr>
        <p:spPr>
          <a:xfrm>
            <a:off x="6488028" y="2719929"/>
            <a:ext cx="838409" cy="29131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9" name="Rechteck 58"/>
          <p:cNvSpPr/>
          <p:nvPr/>
        </p:nvSpPr>
        <p:spPr>
          <a:xfrm>
            <a:off x="3948913" y="3001010"/>
            <a:ext cx="2534561" cy="29131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60" name="Gerade Verbindung mit Pfeil 59"/>
          <p:cNvCxnSpPr/>
          <p:nvPr/>
        </p:nvCxnSpPr>
        <p:spPr>
          <a:xfrm flipH="1">
            <a:off x="7004287" y="2570381"/>
            <a:ext cx="671275" cy="299096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hteck 62"/>
          <p:cNvSpPr/>
          <p:nvPr/>
        </p:nvSpPr>
        <p:spPr>
          <a:xfrm>
            <a:off x="7812360" y="2408882"/>
            <a:ext cx="864096" cy="39890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block of size 0x10</a:t>
            </a:r>
          </a:p>
        </p:txBody>
      </p:sp>
      <p:cxnSp>
        <p:nvCxnSpPr>
          <p:cNvPr id="67" name="Gewinkelte Verbindung 66"/>
          <p:cNvCxnSpPr/>
          <p:nvPr/>
        </p:nvCxnSpPr>
        <p:spPr>
          <a:xfrm>
            <a:off x="4368118" y="3866397"/>
            <a:ext cx="405857" cy="144016"/>
          </a:xfrm>
          <a:prstGeom prst="bentConnector3">
            <a:avLst>
              <a:gd name="adj1" fmla="val -2803"/>
            </a:avLst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hteck 25"/>
          <p:cNvSpPr/>
          <p:nvPr/>
        </p:nvSpPr>
        <p:spPr>
          <a:xfrm>
            <a:off x="2796335" y="1098457"/>
            <a:ext cx="2864851" cy="458336"/>
          </a:xfrm>
          <a:prstGeom prst="rect">
            <a:avLst/>
          </a:prstGeom>
          <a:gradFill>
            <a:gsLst>
              <a:gs pos="39000">
                <a:srgbClr val="FFFF80"/>
              </a:gs>
              <a:gs pos="0">
                <a:srgbClr val="FFFF00"/>
              </a:gs>
              <a:gs pos="100000">
                <a:schemeClr val="bg1"/>
              </a:gs>
            </a:gsLst>
            <a:lin ang="16200000" scaled="1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Clr>
                <a:srgbClr val="FF0000"/>
              </a:buClr>
            </a:pPr>
            <a:r>
              <a:rPr lang="de-DE" sz="1600" b="1">
                <a:solidFill>
                  <a:schemeClr val="tx1"/>
                </a:solidFill>
              </a:rPr>
              <a:t>Initial state – All blocks are free</a:t>
            </a:r>
          </a:p>
        </p:txBody>
      </p:sp>
      <p:cxnSp>
        <p:nvCxnSpPr>
          <p:cNvPr id="27" name="Gerade Verbindung mit Pfeil 26"/>
          <p:cNvCxnSpPr/>
          <p:nvPr/>
        </p:nvCxnSpPr>
        <p:spPr>
          <a:xfrm flipV="1">
            <a:off x="2431958" y="2276872"/>
            <a:ext cx="1347954" cy="927010"/>
          </a:xfrm>
          <a:prstGeom prst="straightConnector1">
            <a:avLst/>
          </a:prstGeom>
          <a:ln w="25400">
            <a:solidFill>
              <a:schemeClr val="accent2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2189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3" grpId="0" animBg="1"/>
      <p:bldP spid="25" grpId="0" uiExpand="1" build="p"/>
      <p:bldP spid="57" grpId="0" animBg="1"/>
      <p:bldP spid="59" grpId="0" animBg="1"/>
      <p:bldP spid="63" grpId="0" animBg="1"/>
      <p:bldP spid="26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" name="Tabel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0888270"/>
              </p:ext>
            </p:extLst>
          </p:nvPr>
        </p:nvGraphicFramePr>
        <p:xfrm>
          <a:off x="683568" y="2221351"/>
          <a:ext cx="1728192" cy="2194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37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44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block</a:t>
                      </a:r>
                      <a:r>
                        <a:rPr lang="de-DE" sz="1200" b="1"/>
                        <a:t> size = 0x10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0x4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max_entries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0xc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chunk**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0x1C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alloc_count = 1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0x20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next_alloc_ptr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0x24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jfCacheMgr*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1250022" y="357822"/>
            <a:ext cx="7426434" cy="792089"/>
          </a:xfrm>
        </p:spPr>
        <p:txBody>
          <a:bodyPr>
            <a:normAutofit/>
          </a:bodyPr>
          <a:lstStyle/>
          <a:p>
            <a:r>
              <a:rPr lang="de-DE" dirty="0"/>
              <a:t>XFA </a:t>
            </a:r>
            <a:r>
              <a:rPr lang="de-DE" dirty="0" err="1"/>
              <a:t>Internals</a:t>
            </a:r>
            <a:r>
              <a:rPr lang="de-DE" dirty="0"/>
              <a:t> - </a:t>
            </a:r>
            <a:r>
              <a:rPr lang="de-DE" dirty="0" err="1"/>
              <a:t>jfCacheManager</a:t>
            </a:r>
            <a:endParaRPr lang="de-DE" dirty="0"/>
          </a:p>
        </p:txBody>
      </p:sp>
      <p:sp>
        <p:nvSpPr>
          <p:cNvPr id="52" name="Rechteck 51"/>
          <p:cNvSpPr/>
          <p:nvPr/>
        </p:nvSpPr>
        <p:spPr>
          <a:xfrm>
            <a:off x="1157462" y="1887238"/>
            <a:ext cx="1254297" cy="25488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jfMemoryCache</a:t>
            </a:r>
          </a:p>
        </p:txBody>
      </p:sp>
      <p:graphicFrame>
        <p:nvGraphicFramePr>
          <p:cNvPr id="32" name="Tabel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7739144"/>
              </p:ext>
            </p:extLst>
          </p:nvPr>
        </p:nvGraphicFramePr>
        <p:xfrm>
          <a:off x="3528720" y="2163238"/>
          <a:ext cx="3806189" cy="22453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24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jfMC*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AAAA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BBBB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CCCC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DDDD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0x30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0x40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0x50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cxnSp>
        <p:nvCxnSpPr>
          <p:cNvPr id="4" name="Gewinkelte Verbindung 3"/>
          <p:cNvCxnSpPr/>
          <p:nvPr/>
        </p:nvCxnSpPr>
        <p:spPr>
          <a:xfrm>
            <a:off x="6068330" y="3021529"/>
            <a:ext cx="405857" cy="144016"/>
          </a:xfrm>
          <a:prstGeom prst="bentConnector3">
            <a:avLst>
              <a:gd name="adj1" fmla="val -2803"/>
            </a:avLst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winkelte Verbindung 43"/>
          <p:cNvCxnSpPr/>
          <p:nvPr/>
        </p:nvCxnSpPr>
        <p:spPr>
          <a:xfrm>
            <a:off x="5225368" y="2735779"/>
            <a:ext cx="405857" cy="144016"/>
          </a:xfrm>
          <a:prstGeom prst="bentConnector3">
            <a:avLst>
              <a:gd name="adj1" fmla="val -2803"/>
            </a:avLst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Gerade Verbindung mit Pfeil 49"/>
          <p:cNvCxnSpPr/>
          <p:nvPr/>
        </p:nvCxnSpPr>
        <p:spPr>
          <a:xfrm flipH="1">
            <a:off x="4814627" y="3263783"/>
            <a:ext cx="1662388" cy="32851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hteck 52"/>
          <p:cNvSpPr/>
          <p:nvPr/>
        </p:nvSpPr>
        <p:spPr>
          <a:xfrm>
            <a:off x="4211960" y="1737359"/>
            <a:ext cx="2898453" cy="33747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Chunk </a:t>
            </a:r>
            <a:r>
              <a:rPr lang="de-DE" sz="1200"/>
              <a:t>(block size 0x10, chunk size 0xf424)</a:t>
            </a:r>
          </a:p>
        </p:txBody>
      </p:sp>
      <p:sp>
        <p:nvSpPr>
          <p:cNvPr id="25" name="Textfeld 24"/>
          <p:cNvSpPr txBox="1"/>
          <p:nvPr/>
        </p:nvSpPr>
        <p:spPr>
          <a:xfrm>
            <a:off x="466590" y="4581128"/>
            <a:ext cx="8208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sz="2400" i="1">
                <a:solidFill>
                  <a:schemeClr val="bg1"/>
                </a:solidFill>
              </a:rPr>
              <a:t>next_alloc_ptr </a:t>
            </a:r>
            <a:r>
              <a:rPr lang="de-DE" sz="2400">
                <a:solidFill>
                  <a:schemeClr val="bg1"/>
                </a:solidFill>
              </a:rPr>
              <a:t>is overwritten with flink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sz="2400" i="1">
                <a:solidFill>
                  <a:schemeClr val="bg1"/>
                </a:solidFill>
              </a:rPr>
              <a:t>flink </a:t>
            </a:r>
            <a:r>
              <a:rPr lang="de-DE" sz="2400">
                <a:solidFill>
                  <a:schemeClr val="bg1"/>
                </a:solidFill>
              </a:rPr>
              <a:t>is overwritten with pointer back to jfMemoryCache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sz="2400" i="1">
                <a:solidFill>
                  <a:schemeClr val="bg1"/>
                </a:solidFill>
              </a:rPr>
              <a:t>allocs_counter </a:t>
            </a:r>
            <a:r>
              <a:rPr lang="de-DE" sz="2400">
                <a:solidFill>
                  <a:schemeClr val="bg1"/>
                </a:solidFill>
              </a:rPr>
              <a:t>is incremented to 1</a:t>
            </a:r>
          </a:p>
        </p:txBody>
      </p:sp>
      <p:cxnSp>
        <p:nvCxnSpPr>
          <p:cNvPr id="54" name="Gerade Verbindung mit Pfeil 53"/>
          <p:cNvCxnSpPr/>
          <p:nvPr/>
        </p:nvCxnSpPr>
        <p:spPr>
          <a:xfrm flipV="1">
            <a:off x="2428872" y="2570381"/>
            <a:ext cx="2345103" cy="1429106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Gewinkelte Verbindung 66"/>
          <p:cNvCxnSpPr/>
          <p:nvPr/>
        </p:nvCxnSpPr>
        <p:spPr>
          <a:xfrm>
            <a:off x="4368118" y="3866397"/>
            <a:ext cx="405857" cy="144016"/>
          </a:xfrm>
          <a:prstGeom prst="bentConnector3">
            <a:avLst>
              <a:gd name="adj1" fmla="val -2803"/>
            </a:avLst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hteck 25"/>
          <p:cNvSpPr/>
          <p:nvPr/>
        </p:nvSpPr>
        <p:spPr>
          <a:xfrm>
            <a:off x="3509422" y="1098457"/>
            <a:ext cx="1919681" cy="458336"/>
          </a:xfrm>
          <a:prstGeom prst="rect">
            <a:avLst/>
          </a:prstGeom>
          <a:gradFill>
            <a:gsLst>
              <a:gs pos="39000">
                <a:srgbClr val="FFFF80"/>
              </a:gs>
              <a:gs pos="0">
                <a:srgbClr val="FFFF00"/>
              </a:gs>
              <a:gs pos="100000">
                <a:schemeClr val="bg1"/>
              </a:gs>
            </a:gsLst>
            <a:lin ang="16200000" scaled="1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Clr>
                <a:srgbClr val="FF0000"/>
              </a:buClr>
            </a:pPr>
            <a:r>
              <a:rPr lang="de-DE" sz="1600" b="1">
                <a:solidFill>
                  <a:schemeClr val="tx1"/>
                </a:solidFill>
              </a:rPr>
              <a:t>After first allocation</a:t>
            </a:r>
          </a:p>
        </p:txBody>
      </p:sp>
      <p:cxnSp>
        <p:nvCxnSpPr>
          <p:cNvPr id="27" name="Gerade Verbindung mit Pfeil 26"/>
          <p:cNvCxnSpPr/>
          <p:nvPr/>
        </p:nvCxnSpPr>
        <p:spPr>
          <a:xfrm flipV="1">
            <a:off x="2431958" y="2276872"/>
            <a:ext cx="1347954" cy="927010"/>
          </a:xfrm>
          <a:prstGeom prst="straightConnector1">
            <a:avLst/>
          </a:prstGeom>
          <a:ln w="25400">
            <a:solidFill>
              <a:schemeClr val="accent2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/>
          <p:cNvCxnSpPr/>
          <p:nvPr/>
        </p:nvCxnSpPr>
        <p:spPr>
          <a:xfrm flipH="1">
            <a:off x="2483768" y="2254635"/>
            <a:ext cx="1436310" cy="0"/>
          </a:xfrm>
          <a:prstGeom prst="straightConnector1">
            <a:avLst/>
          </a:prstGeom>
          <a:ln w="25400">
            <a:solidFill>
              <a:schemeClr val="accent2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722606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" name="Tabel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0296570"/>
              </p:ext>
            </p:extLst>
          </p:nvPr>
        </p:nvGraphicFramePr>
        <p:xfrm>
          <a:off x="683568" y="2221351"/>
          <a:ext cx="1728192" cy="2194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37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44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block</a:t>
                      </a:r>
                      <a:r>
                        <a:rPr lang="de-DE" sz="1200" b="1"/>
                        <a:t> size = 0x10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0x4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max_entries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0xc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chunk**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0x1C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alloc_count = 2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0x20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next_alloc_ptr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0x24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jfCacheMgr*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1250022" y="357822"/>
            <a:ext cx="7426434" cy="792089"/>
          </a:xfrm>
        </p:spPr>
        <p:txBody>
          <a:bodyPr>
            <a:normAutofit/>
          </a:bodyPr>
          <a:lstStyle/>
          <a:p>
            <a:r>
              <a:rPr lang="de-DE" dirty="0"/>
              <a:t>XFA </a:t>
            </a:r>
            <a:r>
              <a:rPr lang="de-DE" dirty="0" err="1"/>
              <a:t>Internals</a:t>
            </a:r>
            <a:r>
              <a:rPr lang="de-DE" dirty="0"/>
              <a:t> - </a:t>
            </a:r>
            <a:r>
              <a:rPr lang="de-DE" dirty="0" err="1"/>
              <a:t>jfCacheManager</a:t>
            </a:r>
            <a:endParaRPr lang="de-DE" dirty="0"/>
          </a:p>
        </p:txBody>
      </p:sp>
      <p:sp>
        <p:nvSpPr>
          <p:cNvPr id="52" name="Rechteck 51"/>
          <p:cNvSpPr/>
          <p:nvPr/>
        </p:nvSpPr>
        <p:spPr>
          <a:xfrm>
            <a:off x="1157462" y="1887238"/>
            <a:ext cx="1254297" cy="25488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jfMemoryCache</a:t>
            </a:r>
          </a:p>
        </p:txBody>
      </p:sp>
      <p:graphicFrame>
        <p:nvGraphicFramePr>
          <p:cNvPr id="32" name="Tabel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5949647"/>
              </p:ext>
            </p:extLst>
          </p:nvPr>
        </p:nvGraphicFramePr>
        <p:xfrm>
          <a:off x="3528720" y="2163238"/>
          <a:ext cx="3806189" cy="22453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24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jfMC*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AAAA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BBBB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CCCC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DDDD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jfMC*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EEEE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FFFF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GGGG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HHHH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0x30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0x40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0x50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cxnSp>
        <p:nvCxnSpPr>
          <p:cNvPr id="4" name="Gewinkelte Verbindung 3"/>
          <p:cNvCxnSpPr/>
          <p:nvPr/>
        </p:nvCxnSpPr>
        <p:spPr>
          <a:xfrm>
            <a:off x="6068330" y="3021529"/>
            <a:ext cx="405857" cy="144016"/>
          </a:xfrm>
          <a:prstGeom prst="bentConnector3">
            <a:avLst>
              <a:gd name="adj1" fmla="val -2803"/>
            </a:avLst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Gerade Verbindung mit Pfeil 49"/>
          <p:cNvCxnSpPr/>
          <p:nvPr/>
        </p:nvCxnSpPr>
        <p:spPr>
          <a:xfrm flipH="1">
            <a:off x="4814627" y="3263783"/>
            <a:ext cx="1662388" cy="32851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hteck 52"/>
          <p:cNvSpPr/>
          <p:nvPr/>
        </p:nvSpPr>
        <p:spPr>
          <a:xfrm>
            <a:off x="4211960" y="1737359"/>
            <a:ext cx="2898453" cy="33747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Chunk </a:t>
            </a:r>
            <a:r>
              <a:rPr lang="de-DE" sz="1200"/>
              <a:t>(block size 0x10, chunk size 0xf424)</a:t>
            </a:r>
          </a:p>
        </p:txBody>
      </p:sp>
      <p:sp>
        <p:nvSpPr>
          <p:cNvPr id="25" name="Textfeld 24"/>
          <p:cNvSpPr txBox="1"/>
          <p:nvPr/>
        </p:nvSpPr>
        <p:spPr>
          <a:xfrm>
            <a:off x="466590" y="4581128"/>
            <a:ext cx="8208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sz="2400" i="1">
                <a:solidFill>
                  <a:schemeClr val="bg1"/>
                </a:solidFill>
              </a:rPr>
              <a:t>next_alloc_ptr </a:t>
            </a:r>
            <a:r>
              <a:rPr lang="de-DE" sz="2400">
                <a:solidFill>
                  <a:schemeClr val="bg1"/>
                </a:solidFill>
              </a:rPr>
              <a:t>is overwritten with flink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sz="2400" i="1">
                <a:solidFill>
                  <a:schemeClr val="bg1"/>
                </a:solidFill>
              </a:rPr>
              <a:t>flink </a:t>
            </a:r>
            <a:r>
              <a:rPr lang="de-DE" sz="2400">
                <a:solidFill>
                  <a:schemeClr val="bg1"/>
                </a:solidFill>
              </a:rPr>
              <a:t>is overwritten with pointer back to jfMemoryCache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sz="2400" i="1">
                <a:solidFill>
                  <a:schemeClr val="bg1"/>
                </a:solidFill>
              </a:rPr>
              <a:t>allocs_counter </a:t>
            </a:r>
            <a:r>
              <a:rPr lang="de-DE" sz="2400">
                <a:solidFill>
                  <a:schemeClr val="bg1"/>
                </a:solidFill>
              </a:rPr>
              <a:t>is incremented to 2</a:t>
            </a:r>
          </a:p>
        </p:txBody>
      </p:sp>
      <p:cxnSp>
        <p:nvCxnSpPr>
          <p:cNvPr id="54" name="Gerade Verbindung mit Pfeil 53"/>
          <p:cNvCxnSpPr/>
          <p:nvPr/>
        </p:nvCxnSpPr>
        <p:spPr>
          <a:xfrm flipV="1">
            <a:off x="2428872" y="2852936"/>
            <a:ext cx="3216949" cy="1146551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Gewinkelte Verbindung 66"/>
          <p:cNvCxnSpPr/>
          <p:nvPr/>
        </p:nvCxnSpPr>
        <p:spPr>
          <a:xfrm>
            <a:off x="4368118" y="3866397"/>
            <a:ext cx="405857" cy="144016"/>
          </a:xfrm>
          <a:prstGeom prst="bentConnector3">
            <a:avLst>
              <a:gd name="adj1" fmla="val -2803"/>
            </a:avLst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hteck 25"/>
          <p:cNvSpPr/>
          <p:nvPr/>
        </p:nvSpPr>
        <p:spPr>
          <a:xfrm>
            <a:off x="3366152" y="1098457"/>
            <a:ext cx="2160240" cy="458336"/>
          </a:xfrm>
          <a:prstGeom prst="rect">
            <a:avLst/>
          </a:prstGeom>
          <a:gradFill>
            <a:gsLst>
              <a:gs pos="39000">
                <a:srgbClr val="FFFF80"/>
              </a:gs>
              <a:gs pos="0">
                <a:srgbClr val="FFFF00"/>
              </a:gs>
              <a:gs pos="100000">
                <a:schemeClr val="bg1"/>
              </a:gs>
            </a:gsLst>
            <a:lin ang="16200000" scaled="1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Clr>
                <a:srgbClr val="FF0000"/>
              </a:buClr>
            </a:pPr>
            <a:r>
              <a:rPr lang="de-DE" sz="1600" b="1">
                <a:solidFill>
                  <a:schemeClr val="tx1"/>
                </a:solidFill>
              </a:rPr>
              <a:t>After second allocation</a:t>
            </a:r>
          </a:p>
        </p:txBody>
      </p:sp>
      <p:cxnSp>
        <p:nvCxnSpPr>
          <p:cNvPr id="27" name="Gerade Verbindung mit Pfeil 26"/>
          <p:cNvCxnSpPr/>
          <p:nvPr/>
        </p:nvCxnSpPr>
        <p:spPr>
          <a:xfrm flipV="1">
            <a:off x="2431958" y="2276872"/>
            <a:ext cx="1347954" cy="927010"/>
          </a:xfrm>
          <a:prstGeom prst="straightConnector1">
            <a:avLst/>
          </a:prstGeom>
          <a:ln w="25400">
            <a:solidFill>
              <a:schemeClr val="accent2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/>
          <p:cNvCxnSpPr/>
          <p:nvPr/>
        </p:nvCxnSpPr>
        <p:spPr>
          <a:xfrm flipH="1">
            <a:off x="2483768" y="2254635"/>
            <a:ext cx="1436310" cy="0"/>
          </a:xfrm>
          <a:prstGeom prst="straightConnector1">
            <a:avLst/>
          </a:prstGeom>
          <a:ln w="25400">
            <a:solidFill>
              <a:schemeClr val="accent2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mit Pfeil 16"/>
          <p:cNvCxnSpPr/>
          <p:nvPr/>
        </p:nvCxnSpPr>
        <p:spPr>
          <a:xfrm flipH="1" flipV="1">
            <a:off x="2483768" y="2276872"/>
            <a:ext cx="2290207" cy="288032"/>
          </a:xfrm>
          <a:prstGeom prst="straightConnector1">
            <a:avLst/>
          </a:prstGeom>
          <a:ln w="25400">
            <a:solidFill>
              <a:schemeClr val="accent2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158998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" name="Tabel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7976905"/>
              </p:ext>
            </p:extLst>
          </p:nvPr>
        </p:nvGraphicFramePr>
        <p:xfrm>
          <a:off x="683568" y="2221351"/>
          <a:ext cx="1728192" cy="2194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37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44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block</a:t>
                      </a:r>
                      <a:r>
                        <a:rPr lang="de-DE" sz="1200" b="1"/>
                        <a:t> size = 0x10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0x4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max_entries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0xc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chunk**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0x1C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alloc_count = 3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0x20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next_alloc_ptr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0x24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jfCacheMgr*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1250022" y="357822"/>
            <a:ext cx="7426434" cy="792089"/>
          </a:xfrm>
        </p:spPr>
        <p:txBody>
          <a:bodyPr>
            <a:normAutofit/>
          </a:bodyPr>
          <a:lstStyle/>
          <a:p>
            <a:r>
              <a:rPr lang="de-DE" dirty="0"/>
              <a:t>XFA </a:t>
            </a:r>
            <a:r>
              <a:rPr lang="de-DE" dirty="0" err="1"/>
              <a:t>Internals</a:t>
            </a:r>
            <a:r>
              <a:rPr lang="de-DE" dirty="0"/>
              <a:t> - </a:t>
            </a:r>
            <a:r>
              <a:rPr lang="de-DE" dirty="0" err="1"/>
              <a:t>jfCacheManager</a:t>
            </a:r>
            <a:endParaRPr lang="de-DE" dirty="0"/>
          </a:p>
        </p:txBody>
      </p:sp>
      <p:sp>
        <p:nvSpPr>
          <p:cNvPr id="52" name="Rechteck 51"/>
          <p:cNvSpPr/>
          <p:nvPr/>
        </p:nvSpPr>
        <p:spPr>
          <a:xfrm>
            <a:off x="1157462" y="1887238"/>
            <a:ext cx="1254297" cy="25488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jfMemoryCache</a:t>
            </a:r>
          </a:p>
        </p:txBody>
      </p:sp>
      <p:graphicFrame>
        <p:nvGraphicFramePr>
          <p:cNvPr id="32" name="Tabel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1696881"/>
              </p:ext>
            </p:extLst>
          </p:nvPr>
        </p:nvGraphicFramePr>
        <p:xfrm>
          <a:off x="3528720" y="2163238"/>
          <a:ext cx="3806189" cy="22453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24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jfMC*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AAAA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BBBB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CCCC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DDDD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jfMC*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EEEE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FFFF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GGGG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HHHH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jfMC*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IIII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0x30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JJJJ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KKKK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LLLL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0x40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0x50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cxnSp>
        <p:nvCxnSpPr>
          <p:cNvPr id="50" name="Gerade Verbindung mit Pfeil 49"/>
          <p:cNvCxnSpPr/>
          <p:nvPr/>
        </p:nvCxnSpPr>
        <p:spPr>
          <a:xfrm flipH="1">
            <a:off x="4814627" y="3263783"/>
            <a:ext cx="1662388" cy="32851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hteck 52"/>
          <p:cNvSpPr/>
          <p:nvPr/>
        </p:nvSpPr>
        <p:spPr>
          <a:xfrm>
            <a:off x="4211960" y="1737359"/>
            <a:ext cx="2898453" cy="33747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Chunk </a:t>
            </a:r>
            <a:r>
              <a:rPr lang="de-DE" sz="1200"/>
              <a:t>(block size 0x10, chunk size 0xf424)</a:t>
            </a:r>
          </a:p>
        </p:txBody>
      </p:sp>
      <p:sp>
        <p:nvSpPr>
          <p:cNvPr id="25" name="Textfeld 24"/>
          <p:cNvSpPr txBox="1"/>
          <p:nvPr/>
        </p:nvSpPr>
        <p:spPr>
          <a:xfrm>
            <a:off x="466590" y="4581128"/>
            <a:ext cx="8208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sz="2400" i="1">
                <a:solidFill>
                  <a:schemeClr val="bg1"/>
                </a:solidFill>
              </a:rPr>
              <a:t>next_alloc_ptr </a:t>
            </a:r>
            <a:r>
              <a:rPr lang="de-DE" sz="2400">
                <a:solidFill>
                  <a:schemeClr val="bg1"/>
                </a:solidFill>
              </a:rPr>
              <a:t>is overwritten with flink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sz="2400" i="1">
                <a:solidFill>
                  <a:schemeClr val="bg1"/>
                </a:solidFill>
              </a:rPr>
              <a:t>flink </a:t>
            </a:r>
            <a:r>
              <a:rPr lang="de-DE" sz="2400">
                <a:solidFill>
                  <a:schemeClr val="bg1"/>
                </a:solidFill>
              </a:rPr>
              <a:t>is overwritten with pointer back to jfMemoryCache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sz="2400" i="1">
                <a:solidFill>
                  <a:schemeClr val="bg1"/>
                </a:solidFill>
              </a:rPr>
              <a:t>allocs_counter </a:t>
            </a:r>
            <a:r>
              <a:rPr lang="de-DE" sz="2400">
                <a:solidFill>
                  <a:schemeClr val="bg1"/>
                </a:solidFill>
              </a:rPr>
              <a:t>is incremented to 3</a:t>
            </a:r>
          </a:p>
        </p:txBody>
      </p:sp>
      <p:cxnSp>
        <p:nvCxnSpPr>
          <p:cNvPr id="54" name="Gerade Verbindung mit Pfeil 53"/>
          <p:cNvCxnSpPr/>
          <p:nvPr/>
        </p:nvCxnSpPr>
        <p:spPr>
          <a:xfrm flipV="1">
            <a:off x="2428872" y="3140968"/>
            <a:ext cx="4048143" cy="85852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Gewinkelte Verbindung 66"/>
          <p:cNvCxnSpPr/>
          <p:nvPr/>
        </p:nvCxnSpPr>
        <p:spPr>
          <a:xfrm>
            <a:off x="4368118" y="3866397"/>
            <a:ext cx="405857" cy="144016"/>
          </a:xfrm>
          <a:prstGeom prst="bentConnector3">
            <a:avLst>
              <a:gd name="adj1" fmla="val -2803"/>
            </a:avLst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hteck 25"/>
          <p:cNvSpPr/>
          <p:nvPr/>
        </p:nvSpPr>
        <p:spPr>
          <a:xfrm>
            <a:off x="3419872" y="1098457"/>
            <a:ext cx="2016224" cy="458336"/>
          </a:xfrm>
          <a:prstGeom prst="rect">
            <a:avLst/>
          </a:prstGeom>
          <a:gradFill>
            <a:gsLst>
              <a:gs pos="39000">
                <a:srgbClr val="FFFF80"/>
              </a:gs>
              <a:gs pos="0">
                <a:srgbClr val="FFFF00"/>
              </a:gs>
              <a:gs pos="100000">
                <a:schemeClr val="bg1"/>
              </a:gs>
            </a:gsLst>
            <a:lin ang="16200000" scaled="1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Clr>
                <a:srgbClr val="FF0000"/>
              </a:buClr>
            </a:pPr>
            <a:r>
              <a:rPr lang="de-DE" sz="1600" b="1">
                <a:solidFill>
                  <a:schemeClr val="tx1"/>
                </a:solidFill>
              </a:rPr>
              <a:t>After third allocation</a:t>
            </a:r>
          </a:p>
        </p:txBody>
      </p:sp>
      <p:cxnSp>
        <p:nvCxnSpPr>
          <p:cNvPr id="27" name="Gerade Verbindung mit Pfeil 26"/>
          <p:cNvCxnSpPr/>
          <p:nvPr/>
        </p:nvCxnSpPr>
        <p:spPr>
          <a:xfrm flipV="1">
            <a:off x="2431958" y="2276872"/>
            <a:ext cx="1347954" cy="927010"/>
          </a:xfrm>
          <a:prstGeom prst="straightConnector1">
            <a:avLst/>
          </a:prstGeom>
          <a:ln w="25400">
            <a:solidFill>
              <a:schemeClr val="accent2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/>
          <p:cNvCxnSpPr/>
          <p:nvPr/>
        </p:nvCxnSpPr>
        <p:spPr>
          <a:xfrm flipH="1" flipV="1">
            <a:off x="2483768" y="2272699"/>
            <a:ext cx="1421482" cy="18064"/>
          </a:xfrm>
          <a:prstGeom prst="straightConnector1">
            <a:avLst/>
          </a:prstGeom>
          <a:ln w="25400">
            <a:solidFill>
              <a:schemeClr val="accent2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mit Pfeil 16"/>
          <p:cNvCxnSpPr/>
          <p:nvPr/>
        </p:nvCxnSpPr>
        <p:spPr>
          <a:xfrm flipH="1" flipV="1">
            <a:off x="2483768" y="2276872"/>
            <a:ext cx="2290207" cy="288032"/>
          </a:xfrm>
          <a:prstGeom prst="straightConnector1">
            <a:avLst/>
          </a:prstGeom>
          <a:ln w="25400">
            <a:solidFill>
              <a:schemeClr val="accent2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mit Pfeil 15"/>
          <p:cNvCxnSpPr/>
          <p:nvPr/>
        </p:nvCxnSpPr>
        <p:spPr>
          <a:xfrm flipH="1" flipV="1">
            <a:off x="2483768" y="2276872"/>
            <a:ext cx="3139794" cy="581898"/>
          </a:xfrm>
          <a:prstGeom prst="straightConnector1">
            <a:avLst/>
          </a:prstGeom>
          <a:ln w="25400">
            <a:solidFill>
              <a:schemeClr val="accent2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20889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" name="Tabel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8440019"/>
              </p:ext>
            </p:extLst>
          </p:nvPr>
        </p:nvGraphicFramePr>
        <p:xfrm>
          <a:off x="683568" y="2221351"/>
          <a:ext cx="1728192" cy="2194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37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44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block</a:t>
                      </a:r>
                      <a:r>
                        <a:rPr lang="de-DE" sz="1200" b="1"/>
                        <a:t> size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0x4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max_entries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0xc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chunk**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0x1C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alloc_count = 2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0x20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next_alloc_ptr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0x24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jfCacheMgr*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1250022" y="357822"/>
            <a:ext cx="7426434" cy="792089"/>
          </a:xfrm>
        </p:spPr>
        <p:txBody>
          <a:bodyPr>
            <a:normAutofit/>
          </a:bodyPr>
          <a:lstStyle/>
          <a:p>
            <a:r>
              <a:rPr lang="de-DE" dirty="0"/>
              <a:t>XFA </a:t>
            </a:r>
            <a:r>
              <a:rPr lang="de-DE" dirty="0" err="1"/>
              <a:t>Internals</a:t>
            </a:r>
            <a:r>
              <a:rPr lang="de-DE" dirty="0"/>
              <a:t> - </a:t>
            </a:r>
            <a:r>
              <a:rPr lang="de-DE" dirty="0" err="1"/>
              <a:t>jfCacheManager</a:t>
            </a:r>
            <a:endParaRPr lang="de-DE" dirty="0"/>
          </a:p>
        </p:txBody>
      </p:sp>
      <p:sp>
        <p:nvSpPr>
          <p:cNvPr id="52" name="Rechteck 51"/>
          <p:cNvSpPr/>
          <p:nvPr/>
        </p:nvSpPr>
        <p:spPr>
          <a:xfrm>
            <a:off x="1157462" y="1887238"/>
            <a:ext cx="1254297" cy="25488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jfMemoryCache</a:t>
            </a:r>
          </a:p>
        </p:txBody>
      </p:sp>
      <p:graphicFrame>
        <p:nvGraphicFramePr>
          <p:cNvPr id="32" name="Tabel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5197982"/>
              </p:ext>
            </p:extLst>
          </p:nvPr>
        </p:nvGraphicFramePr>
        <p:xfrm>
          <a:off x="3528720" y="2163238"/>
          <a:ext cx="3806189" cy="22453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24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jfMC*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AAAA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BBBB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CCCC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DDDD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jfMC*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IIII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0x30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JJJJ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KKKK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LLLL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0x40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0x50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cxnSp>
        <p:nvCxnSpPr>
          <p:cNvPr id="50" name="Gerade Verbindung mit Pfeil 49"/>
          <p:cNvCxnSpPr/>
          <p:nvPr/>
        </p:nvCxnSpPr>
        <p:spPr>
          <a:xfrm flipH="1">
            <a:off x="4814627" y="3263783"/>
            <a:ext cx="1662388" cy="32851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hteck 52"/>
          <p:cNvSpPr/>
          <p:nvPr/>
        </p:nvSpPr>
        <p:spPr>
          <a:xfrm>
            <a:off x="4211960" y="1737359"/>
            <a:ext cx="2898453" cy="33747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Chunk </a:t>
            </a:r>
            <a:r>
              <a:rPr lang="de-DE" sz="1200"/>
              <a:t>(block size 0x10, chunk size 0xf424)</a:t>
            </a:r>
          </a:p>
        </p:txBody>
      </p:sp>
      <p:sp>
        <p:nvSpPr>
          <p:cNvPr id="25" name="Textfeld 24"/>
          <p:cNvSpPr txBox="1"/>
          <p:nvPr/>
        </p:nvSpPr>
        <p:spPr>
          <a:xfrm>
            <a:off x="466590" y="4581128"/>
            <a:ext cx="8208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sz="2400" i="1">
                <a:solidFill>
                  <a:schemeClr val="bg1"/>
                </a:solidFill>
              </a:rPr>
              <a:t>next_alloc_ptr </a:t>
            </a:r>
            <a:r>
              <a:rPr lang="de-DE" sz="2400">
                <a:solidFill>
                  <a:schemeClr val="bg1"/>
                </a:solidFill>
              </a:rPr>
              <a:t>is overwritten with pointer to free block - 4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sz="2400" i="1">
                <a:solidFill>
                  <a:schemeClr val="bg1"/>
                </a:solidFill>
              </a:rPr>
              <a:t>jfMC* </a:t>
            </a:r>
            <a:r>
              <a:rPr lang="de-DE" sz="2400">
                <a:solidFill>
                  <a:schemeClr val="bg1"/>
                </a:solidFill>
              </a:rPr>
              <a:t>is overwritten with </a:t>
            </a:r>
            <a:r>
              <a:rPr lang="de-DE" sz="2400" i="1">
                <a:solidFill>
                  <a:schemeClr val="bg1"/>
                </a:solidFill>
              </a:rPr>
              <a:t>next_alloc_ptr </a:t>
            </a:r>
            <a:r>
              <a:rPr lang="de-DE" sz="2400">
                <a:solidFill>
                  <a:schemeClr val="bg1"/>
                </a:solidFill>
              </a:rPr>
              <a:t>(becomes flink again)</a:t>
            </a:r>
            <a:endParaRPr lang="de-DE" sz="2400" i="1">
              <a:solidFill>
                <a:schemeClr val="bg1"/>
              </a:solidFill>
            </a:endParaRP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sz="2400" i="1">
                <a:solidFill>
                  <a:schemeClr val="bg1"/>
                </a:solidFill>
              </a:rPr>
              <a:t>allocs_counter </a:t>
            </a:r>
            <a:r>
              <a:rPr lang="de-DE" sz="2400">
                <a:solidFill>
                  <a:schemeClr val="bg1"/>
                </a:solidFill>
              </a:rPr>
              <a:t>is decremented to 2</a:t>
            </a:r>
          </a:p>
        </p:txBody>
      </p:sp>
      <p:cxnSp>
        <p:nvCxnSpPr>
          <p:cNvPr id="54" name="Gerade Verbindung mit Pfeil 53"/>
          <p:cNvCxnSpPr/>
          <p:nvPr/>
        </p:nvCxnSpPr>
        <p:spPr>
          <a:xfrm flipV="1">
            <a:off x="2428872" y="2590800"/>
            <a:ext cx="2343153" cy="1408688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Gewinkelte Verbindung 66"/>
          <p:cNvCxnSpPr/>
          <p:nvPr/>
        </p:nvCxnSpPr>
        <p:spPr>
          <a:xfrm>
            <a:off x="4368118" y="3866397"/>
            <a:ext cx="405857" cy="144016"/>
          </a:xfrm>
          <a:prstGeom prst="bentConnector3">
            <a:avLst>
              <a:gd name="adj1" fmla="val -2803"/>
            </a:avLst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hteck 25"/>
          <p:cNvSpPr/>
          <p:nvPr/>
        </p:nvSpPr>
        <p:spPr>
          <a:xfrm>
            <a:off x="3552826" y="1098457"/>
            <a:ext cx="1739254" cy="458336"/>
          </a:xfrm>
          <a:prstGeom prst="rect">
            <a:avLst/>
          </a:prstGeom>
          <a:gradFill>
            <a:gsLst>
              <a:gs pos="39000">
                <a:srgbClr val="FFFF80"/>
              </a:gs>
              <a:gs pos="0">
                <a:srgbClr val="FFFF00"/>
              </a:gs>
              <a:gs pos="100000">
                <a:schemeClr val="bg1"/>
              </a:gs>
            </a:gsLst>
            <a:lin ang="16200000" scaled="1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Clr>
                <a:srgbClr val="FF0000"/>
              </a:buClr>
            </a:pPr>
            <a:r>
              <a:rPr lang="de-DE" sz="1600" b="1">
                <a:solidFill>
                  <a:schemeClr val="tx1"/>
                </a:solidFill>
              </a:rPr>
              <a:t>Free second block</a:t>
            </a:r>
          </a:p>
        </p:txBody>
      </p:sp>
      <p:cxnSp>
        <p:nvCxnSpPr>
          <p:cNvPr id="27" name="Gerade Verbindung mit Pfeil 26"/>
          <p:cNvCxnSpPr/>
          <p:nvPr/>
        </p:nvCxnSpPr>
        <p:spPr>
          <a:xfrm flipV="1">
            <a:off x="2431958" y="2276872"/>
            <a:ext cx="1347954" cy="927010"/>
          </a:xfrm>
          <a:prstGeom prst="straightConnector1">
            <a:avLst/>
          </a:prstGeom>
          <a:ln w="25400">
            <a:solidFill>
              <a:schemeClr val="accent2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/>
          <p:cNvCxnSpPr/>
          <p:nvPr/>
        </p:nvCxnSpPr>
        <p:spPr>
          <a:xfrm flipH="1" flipV="1">
            <a:off x="2483768" y="2272699"/>
            <a:ext cx="1421482" cy="18064"/>
          </a:xfrm>
          <a:prstGeom prst="straightConnector1">
            <a:avLst/>
          </a:prstGeom>
          <a:ln w="25400">
            <a:solidFill>
              <a:schemeClr val="accent2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mit Pfeil 15"/>
          <p:cNvCxnSpPr/>
          <p:nvPr/>
        </p:nvCxnSpPr>
        <p:spPr>
          <a:xfrm flipH="1" flipV="1">
            <a:off x="2483768" y="2276872"/>
            <a:ext cx="3139794" cy="581898"/>
          </a:xfrm>
          <a:prstGeom prst="straightConnector1">
            <a:avLst/>
          </a:prstGeom>
          <a:ln w="25400">
            <a:solidFill>
              <a:schemeClr val="accent2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winkelte Verbindung 17"/>
          <p:cNvCxnSpPr/>
          <p:nvPr/>
        </p:nvCxnSpPr>
        <p:spPr>
          <a:xfrm>
            <a:off x="5226236" y="2743552"/>
            <a:ext cx="1250779" cy="417887"/>
          </a:xfrm>
          <a:prstGeom prst="bentConnector3">
            <a:avLst>
              <a:gd name="adj1" fmla="val 881"/>
            </a:avLst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0105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/>
              <a:t>Motivation</a:t>
            </a:r>
          </a:p>
        </p:txBody>
      </p:sp>
    </p:spTree>
    <p:extLst>
      <p:ext uri="{BB962C8B-B14F-4D97-AF65-F5344CB8AC3E}">
        <p14:creationId xmlns:p14="http://schemas.microsoft.com/office/powerpoint/2010/main" val="224053162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Still </a:t>
            </a:r>
            <a:r>
              <a:rPr lang="de-DE" dirty="0" err="1"/>
              <a:t>don‘t</a:t>
            </a:r>
            <a:r>
              <a:rPr lang="de-DE" dirty="0"/>
              <a:t> like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jfCacheManager</a:t>
            </a:r>
            <a:r>
              <a:rPr lang="de-DE" dirty="0"/>
              <a:t>?</a:t>
            </a:r>
          </a:p>
          <a:p>
            <a:r>
              <a:rPr lang="de-DE" dirty="0"/>
              <a:t>Still </a:t>
            </a:r>
            <a:r>
              <a:rPr lang="de-DE" dirty="0" err="1"/>
              <a:t>missing</a:t>
            </a:r>
            <a:r>
              <a:rPr lang="de-DE" dirty="0"/>
              <a:t> Page Heap?</a:t>
            </a:r>
          </a:p>
          <a:p>
            <a:pPr marL="0" indent="0">
              <a:buNone/>
            </a:pPr>
            <a:endParaRPr lang="de-DE" dirty="0"/>
          </a:p>
          <a:p>
            <a:pPr>
              <a:buFont typeface="Wingdings" panose="05000000000000000000" pitchFamily="2" charset="2"/>
              <a:buChar char="Ø"/>
            </a:pPr>
            <a:r>
              <a:rPr lang="de-DE" dirty="0" err="1"/>
              <a:t>Get</a:t>
            </a:r>
            <a:r>
              <a:rPr lang="de-DE" dirty="0"/>
              <a:t> </a:t>
            </a:r>
            <a:r>
              <a:rPr lang="de-DE" dirty="0" err="1"/>
              <a:t>offset</a:t>
            </a:r>
            <a:r>
              <a:rPr lang="de-DE" dirty="0"/>
              <a:t> „</a:t>
            </a:r>
            <a:r>
              <a:rPr lang="de-DE" dirty="0" err="1"/>
              <a:t>jfCacheManager_active</a:t>
            </a:r>
            <a:r>
              <a:rPr lang="de-DE" dirty="0"/>
              <a:t>“ </a:t>
            </a:r>
            <a:r>
              <a:rPr lang="de-DE" dirty="0" err="1"/>
              <a:t>with</a:t>
            </a:r>
            <a:r>
              <a:rPr lang="de-DE" dirty="0"/>
              <a:t> XFAnalyze_funcs.py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/>
              <a:t>Change </a:t>
            </a:r>
            <a:r>
              <a:rPr lang="de-DE" dirty="0" err="1"/>
              <a:t>byte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1 </a:t>
            </a:r>
            <a:r>
              <a:rPr lang="de-DE" dirty="0" err="1"/>
              <a:t>to</a:t>
            </a:r>
            <a:r>
              <a:rPr lang="de-DE" dirty="0"/>
              <a:t> 0 in </a:t>
            </a:r>
            <a:r>
              <a:rPr lang="de-DE" dirty="0" err="1"/>
              <a:t>binary</a:t>
            </a:r>
            <a:endParaRPr lang="de-DE" dirty="0"/>
          </a:p>
          <a:p>
            <a:pPr>
              <a:buFont typeface="Wingdings" panose="05000000000000000000" pitchFamily="2" charset="2"/>
              <a:buChar char="Ø"/>
            </a:pPr>
            <a:r>
              <a:rPr lang="de-DE" dirty="0" err="1"/>
              <a:t>Replace</a:t>
            </a:r>
            <a:r>
              <a:rPr lang="de-DE" dirty="0"/>
              <a:t> original </a:t>
            </a:r>
            <a:r>
              <a:rPr lang="de-DE" dirty="0" err="1"/>
              <a:t>AcroForm.api</a:t>
            </a:r>
            <a:endParaRPr lang="de-DE" dirty="0"/>
          </a:p>
          <a:p>
            <a:pPr>
              <a:buFont typeface="Wingdings" panose="05000000000000000000" pitchFamily="2" charset="2"/>
              <a:buChar char="Ø"/>
            </a:pPr>
            <a:r>
              <a:rPr lang="de-DE" dirty="0" err="1"/>
              <a:t>You</a:t>
            </a:r>
            <a:r>
              <a:rPr lang="de-DE" dirty="0"/>
              <a:t> just </a:t>
            </a:r>
            <a:r>
              <a:rPr lang="de-DE" dirty="0" err="1"/>
              <a:t>switched</a:t>
            </a:r>
            <a:r>
              <a:rPr lang="de-DE" dirty="0"/>
              <a:t> off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jfCacheManager</a:t>
            </a:r>
            <a:r>
              <a:rPr lang="de-DE" dirty="0"/>
              <a:t> :P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/>
              <a:t>XFA Internals - jfCacheManager</a:t>
            </a:r>
          </a:p>
        </p:txBody>
      </p:sp>
    </p:spTree>
    <p:extLst>
      <p:ext uri="{BB962C8B-B14F-4D97-AF65-F5344CB8AC3E}">
        <p14:creationId xmlns:p14="http://schemas.microsoft.com/office/powerpoint/2010/main" val="186715121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/>
              <a:t>Exploiting the Reader</a:t>
            </a:r>
          </a:p>
        </p:txBody>
      </p:sp>
    </p:spTree>
    <p:extLst>
      <p:ext uri="{BB962C8B-B14F-4D97-AF65-F5344CB8AC3E}">
        <p14:creationId xmlns:p14="http://schemas.microsoft.com/office/powerpoint/2010/main" val="267425954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Exploiting the Reader</a:t>
            </a:r>
          </a:p>
        </p:txBody>
      </p:sp>
      <p:sp>
        <p:nvSpPr>
          <p:cNvPr id="4" name="Freihandform 3"/>
          <p:cNvSpPr/>
          <p:nvPr/>
        </p:nvSpPr>
        <p:spPr>
          <a:xfrm>
            <a:off x="1333559" y="1341042"/>
            <a:ext cx="2338888" cy="935555"/>
          </a:xfrm>
          <a:custGeom>
            <a:avLst/>
            <a:gdLst>
              <a:gd name="connsiteX0" fmla="*/ 0 w 2338888"/>
              <a:gd name="connsiteY0" fmla="*/ 0 h 935555"/>
              <a:gd name="connsiteX1" fmla="*/ 1871111 w 2338888"/>
              <a:gd name="connsiteY1" fmla="*/ 0 h 935555"/>
              <a:gd name="connsiteX2" fmla="*/ 2338888 w 2338888"/>
              <a:gd name="connsiteY2" fmla="*/ 467778 h 935555"/>
              <a:gd name="connsiteX3" fmla="*/ 1871111 w 2338888"/>
              <a:gd name="connsiteY3" fmla="*/ 935555 h 935555"/>
              <a:gd name="connsiteX4" fmla="*/ 0 w 2338888"/>
              <a:gd name="connsiteY4" fmla="*/ 935555 h 935555"/>
              <a:gd name="connsiteX5" fmla="*/ 467778 w 2338888"/>
              <a:gd name="connsiteY5" fmla="*/ 467778 h 935555"/>
              <a:gd name="connsiteX6" fmla="*/ 0 w 2338888"/>
              <a:gd name="connsiteY6" fmla="*/ 0 h 935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38888" h="935555">
                <a:moveTo>
                  <a:pt x="0" y="0"/>
                </a:moveTo>
                <a:lnTo>
                  <a:pt x="1871111" y="0"/>
                </a:lnTo>
                <a:lnTo>
                  <a:pt x="2338888" y="467778"/>
                </a:lnTo>
                <a:lnTo>
                  <a:pt x="1871111" y="935555"/>
                </a:lnTo>
                <a:lnTo>
                  <a:pt x="0" y="935555"/>
                </a:lnTo>
                <a:lnTo>
                  <a:pt x="467778" y="46777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51789" tIns="28004" rIns="495781" bIns="28004" numCol="1" spcCol="1270" anchor="ctr" anchorCtr="0">
            <a:noAutofit/>
          </a:bodyPr>
          <a:lstStyle/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2100" kern="1200"/>
              <a:t>Understand the Bug</a:t>
            </a:r>
          </a:p>
        </p:txBody>
      </p:sp>
      <p:sp>
        <p:nvSpPr>
          <p:cNvPr id="5" name="Freihandform 4"/>
          <p:cNvSpPr/>
          <p:nvPr/>
        </p:nvSpPr>
        <p:spPr>
          <a:xfrm>
            <a:off x="3438559" y="1341042"/>
            <a:ext cx="2338888" cy="935555"/>
          </a:xfrm>
          <a:custGeom>
            <a:avLst/>
            <a:gdLst>
              <a:gd name="connsiteX0" fmla="*/ 0 w 2338888"/>
              <a:gd name="connsiteY0" fmla="*/ 0 h 935555"/>
              <a:gd name="connsiteX1" fmla="*/ 1871111 w 2338888"/>
              <a:gd name="connsiteY1" fmla="*/ 0 h 935555"/>
              <a:gd name="connsiteX2" fmla="*/ 2338888 w 2338888"/>
              <a:gd name="connsiteY2" fmla="*/ 467778 h 935555"/>
              <a:gd name="connsiteX3" fmla="*/ 1871111 w 2338888"/>
              <a:gd name="connsiteY3" fmla="*/ 935555 h 935555"/>
              <a:gd name="connsiteX4" fmla="*/ 0 w 2338888"/>
              <a:gd name="connsiteY4" fmla="*/ 935555 h 935555"/>
              <a:gd name="connsiteX5" fmla="*/ 467778 w 2338888"/>
              <a:gd name="connsiteY5" fmla="*/ 467778 h 935555"/>
              <a:gd name="connsiteX6" fmla="*/ 0 w 2338888"/>
              <a:gd name="connsiteY6" fmla="*/ 0 h 935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38888" h="935555">
                <a:moveTo>
                  <a:pt x="0" y="0"/>
                </a:moveTo>
                <a:lnTo>
                  <a:pt x="1871111" y="0"/>
                </a:lnTo>
                <a:lnTo>
                  <a:pt x="2338888" y="467778"/>
                </a:lnTo>
                <a:lnTo>
                  <a:pt x="1871111" y="935555"/>
                </a:lnTo>
                <a:lnTo>
                  <a:pt x="0" y="935555"/>
                </a:lnTo>
                <a:lnTo>
                  <a:pt x="467778" y="46777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-2232385"/>
              <a:satOff val="13449"/>
              <a:lumOff val="1078"/>
              <a:alphaOff val="0"/>
            </a:schemeClr>
          </a:fillRef>
          <a:effectRef idx="0">
            <a:schemeClr val="accent4">
              <a:hueOff val="-2232385"/>
              <a:satOff val="13449"/>
              <a:lumOff val="1078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51789" tIns="28004" rIns="495781" bIns="28004" numCol="1" spcCol="1270" anchor="ctr" anchorCtr="0">
            <a:noAutofit/>
          </a:bodyPr>
          <a:lstStyle/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2100" kern="1200" dirty="0" err="1"/>
              <a:t>Understand</a:t>
            </a:r>
            <a:r>
              <a:rPr lang="de-DE" sz="2100" kern="1200" dirty="0"/>
              <a:t> </a:t>
            </a:r>
            <a:r>
              <a:rPr lang="de-DE" sz="2100" kern="1200" dirty="0" err="1"/>
              <a:t>the</a:t>
            </a:r>
            <a:r>
              <a:rPr lang="de-DE" sz="2100" kern="1200" dirty="0"/>
              <a:t> Heap</a:t>
            </a:r>
          </a:p>
        </p:txBody>
      </p:sp>
      <p:sp>
        <p:nvSpPr>
          <p:cNvPr id="6" name="Freihandform 5"/>
          <p:cNvSpPr/>
          <p:nvPr/>
        </p:nvSpPr>
        <p:spPr>
          <a:xfrm>
            <a:off x="5543559" y="1341042"/>
            <a:ext cx="2338888" cy="935555"/>
          </a:xfrm>
          <a:custGeom>
            <a:avLst/>
            <a:gdLst>
              <a:gd name="connsiteX0" fmla="*/ 0 w 2338888"/>
              <a:gd name="connsiteY0" fmla="*/ 0 h 935555"/>
              <a:gd name="connsiteX1" fmla="*/ 1871111 w 2338888"/>
              <a:gd name="connsiteY1" fmla="*/ 0 h 935555"/>
              <a:gd name="connsiteX2" fmla="*/ 2338888 w 2338888"/>
              <a:gd name="connsiteY2" fmla="*/ 467778 h 935555"/>
              <a:gd name="connsiteX3" fmla="*/ 1871111 w 2338888"/>
              <a:gd name="connsiteY3" fmla="*/ 935555 h 935555"/>
              <a:gd name="connsiteX4" fmla="*/ 0 w 2338888"/>
              <a:gd name="connsiteY4" fmla="*/ 935555 h 935555"/>
              <a:gd name="connsiteX5" fmla="*/ 467778 w 2338888"/>
              <a:gd name="connsiteY5" fmla="*/ 467778 h 935555"/>
              <a:gd name="connsiteX6" fmla="*/ 0 w 2338888"/>
              <a:gd name="connsiteY6" fmla="*/ 0 h 935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38888" h="935555">
                <a:moveTo>
                  <a:pt x="0" y="0"/>
                </a:moveTo>
                <a:lnTo>
                  <a:pt x="1871111" y="0"/>
                </a:lnTo>
                <a:lnTo>
                  <a:pt x="2338888" y="467778"/>
                </a:lnTo>
                <a:lnTo>
                  <a:pt x="1871111" y="935555"/>
                </a:lnTo>
                <a:lnTo>
                  <a:pt x="0" y="935555"/>
                </a:lnTo>
                <a:lnTo>
                  <a:pt x="467778" y="46777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-4464770"/>
              <a:satOff val="26899"/>
              <a:lumOff val="2156"/>
              <a:alphaOff val="0"/>
            </a:schemeClr>
          </a:fillRef>
          <a:effectRef idx="0">
            <a:schemeClr val="accent4">
              <a:hueOff val="-4464770"/>
              <a:satOff val="26899"/>
              <a:lumOff val="2156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51789" tIns="28004" rIns="495781" bIns="28004" numCol="1" spcCol="1270" anchor="ctr" anchorCtr="0">
            <a:noAutofit/>
          </a:bodyPr>
          <a:lstStyle/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2100" kern="1200" dirty="0" err="1"/>
              <a:t>Know</a:t>
            </a:r>
            <a:r>
              <a:rPr lang="de-DE" sz="2100" kern="1200" dirty="0"/>
              <a:t> </a:t>
            </a:r>
            <a:r>
              <a:rPr lang="de-DE" sz="2100" kern="1200" dirty="0" err="1"/>
              <a:t>your</a:t>
            </a:r>
            <a:r>
              <a:rPr lang="de-DE" sz="2100" kern="1200" dirty="0"/>
              <a:t> </a:t>
            </a:r>
            <a:r>
              <a:rPr lang="de-DE" sz="2100" b="1" i="1" kern="1200" dirty="0" err="1"/>
              <a:t>Corruption</a:t>
            </a:r>
            <a:r>
              <a:rPr lang="de-DE" sz="2100" b="1" i="1" kern="1200" dirty="0"/>
              <a:t> Targets</a:t>
            </a:r>
          </a:p>
        </p:txBody>
      </p:sp>
      <p:pic>
        <p:nvPicPr>
          <p:cNvPr id="13" name="Picture 2" descr="C:\Users\sebastian\AppData\Local\Microsoft\Windows\Temporary Internet Files\Content.IE5\MHMV2S7B\Symbol_OK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6733" y="1176586"/>
            <a:ext cx="374681" cy="364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sebastian\AppData\Local\Microsoft\Windows\Temporary Internet Files\Content.IE5\MHMV2S7B\Symbol_OK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194749"/>
            <a:ext cx="374681" cy="364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Inhaltsplatzhalter 1"/>
          <p:cNvSpPr>
            <a:spLocks noGrp="1"/>
          </p:cNvSpPr>
          <p:nvPr>
            <p:ph idx="1"/>
          </p:nvPr>
        </p:nvSpPr>
        <p:spPr>
          <a:xfrm>
            <a:off x="467544" y="2564904"/>
            <a:ext cx="8252594" cy="3672408"/>
          </a:xfrm>
        </p:spPr>
        <p:txBody>
          <a:bodyPr>
            <a:normAutofit/>
          </a:bodyPr>
          <a:lstStyle/>
          <a:p>
            <a:r>
              <a:rPr lang="de-DE" dirty="0"/>
              <a:t>Goals</a:t>
            </a:r>
          </a:p>
          <a:p>
            <a:pPr lvl="1"/>
            <a:r>
              <a:rPr lang="de-DE" dirty="0"/>
              <a:t>Bypass ASLR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corrupting</a:t>
            </a:r>
            <a:r>
              <a:rPr lang="de-DE" dirty="0"/>
              <a:t> </a:t>
            </a:r>
            <a:r>
              <a:rPr lang="de-DE" dirty="0" err="1"/>
              <a:t>specific</a:t>
            </a:r>
            <a:r>
              <a:rPr lang="de-DE" dirty="0"/>
              <a:t> </a:t>
            </a:r>
            <a:r>
              <a:rPr lang="de-DE" dirty="0" err="1"/>
              <a:t>byte</a:t>
            </a:r>
            <a:r>
              <a:rPr lang="de-DE" dirty="0"/>
              <a:t>(s)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cause</a:t>
            </a:r>
            <a:r>
              <a:rPr lang="de-DE" dirty="0"/>
              <a:t> a </a:t>
            </a:r>
            <a:r>
              <a:rPr lang="de-DE" dirty="0" err="1"/>
              <a:t>memory</a:t>
            </a:r>
            <a:r>
              <a:rPr lang="de-DE" dirty="0"/>
              <a:t> </a:t>
            </a:r>
            <a:r>
              <a:rPr lang="de-DE" dirty="0" err="1"/>
              <a:t>leak</a:t>
            </a:r>
            <a:endParaRPr lang="de-DE" dirty="0"/>
          </a:p>
          <a:p>
            <a:pPr lvl="1"/>
            <a:r>
              <a:rPr lang="de-DE" dirty="0"/>
              <a:t>Find „flexible“ </a:t>
            </a:r>
            <a:r>
              <a:rPr lang="de-DE" dirty="0" err="1"/>
              <a:t>overwrite</a:t>
            </a:r>
            <a:r>
              <a:rPr lang="de-DE" dirty="0"/>
              <a:t> </a:t>
            </a:r>
            <a:r>
              <a:rPr lang="de-DE" dirty="0" err="1"/>
              <a:t>target</a:t>
            </a:r>
            <a:endParaRPr lang="de-DE" dirty="0"/>
          </a:p>
          <a:p>
            <a:pPr lvl="2"/>
            <a:r>
              <a:rPr lang="de-DE" dirty="0" err="1"/>
              <a:t>No</a:t>
            </a:r>
            <a:r>
              <a:rPr lang="de-DE" dirty="0"/>
              <a:t> </a:t>
            </a:r>
            <a:r>
              <a:rPr lang="de-DE" dirty="0" err="1"/>
              <a:t>need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a </a:t>
            </a:r>
            <a:r>
              <a:rPr lang="de-DE" dirty="0" err="1"/>
              <a:t>write-what-where</a:t>
            </a:r>
            <a:r>
              <a:rPr lang="de-DE" dirty="0"/>
              <a:t> (e.g. 0-DWORD </a:t>
            </a:r>
            <a:r>
              <a:rPr lang="de-DE" dirty="0" err="1"/>
              <a:t>write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a partial </a:t>
            </a:r>
            <a:r>
              <a:rPr lang="de-DE" dirty="0" err="1"/>
              <a:t>overwrite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a </a:t>
            </a:r>
            <a:r>
              <a:rPr lang="de-DE" dirty="0" err="1"/>
              <a:t>controlled</a:t>
            </a:r>
            <a:r>
              <a:rPr lang="de-DE" dirty="0"/>
              <a:t> </a:t>
            </a:r>
            <a:r>
              <a:rPr lang="de-DE" dirty="0" err="1"/>
              <a:t>address</a:t>
            </a:r>
            <a:r>
              <a:rPr lang="de-DE" dirty="0"/>
              <a:t> </a:t>
            </a:r>
            <a:r>
              <a:rPr lang="de-DE" dirty="0" err="1"/>
              <a:t>should</a:t>
            </a:r>
            <a:r>
              <a:rPr lang="de-DE" dirty="0"/>
              <a:t> </a:t>
            </a:r>
            <a:r>
              <a:rPr lang="de-DE" dirty="0" err="1"/>
              <a:t>suffice</a:t>
            </a:r>
            <a:r>
              <a:rPr lang="de-DE" dirty="0"/>
              <a:t>!)</a:t>
            </a:r>
          </a:p>
          <a:p>
            <a:pPr lvl="1"/>
            <a:r>
              <a:rPr lang="de-DE" dirty="0"/>
              <a:t>Find </a:t>
            </a:r>
            <a:r>
              <a:rPr lang="de-DE" dirty="0" err="1"/>
              <a:t>technique</a:t>
            </a:r>
            <a:r>
              <a:rPr lang="de-DE" dirty="0"/>
              <a:t> </a:t>
            </a: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fast, </a:t>
            </a:r>
            <a:r>
              <a:rPr lang="de-DE" dirty="0" err="1"/>
              <a:t>reliable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most</a:t>
            </a:r>
            <a:r>
              <a:rPr lang="de-DE" dirty="0"/>
              <a:t> </a:t>
            </a:r>
            <a:r>
              <a:rPr lang="de-DE" dirty="0" err="1"/>
              <a:t>importantly</a:t>
            </a:r>
            <a:r>
              <a:rPr lang="de-DE" dirty="0"/>
              <a:t> </a:t>
            </a:r>
            <a:r>
              <a:rPr lang="de-DE" dirty="0" err="1"/>
              <a:t>independant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OS </a:t>
            </a:r>
            <a:r>
              <a:rPr lang="de-DE" dirty="0" err="1"/>
              <a:t>and</a:t>
            </a:r>
            <a:r>
              <a:rPr lang="de-DE" dirty="0"/>
              <a:t> AR </a:t>
            </a:r>
            <a:r>
              <a:rPr lang="de-DE" dirty="0" err="1"/>
              <a:t>version</a:t>
            </a:r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58589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6" grpId="0" uiExpand="1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71488" y="1340768"/>
            <a:ext cx="8565008" cy="4824536"/>
          </a:xfrm>
        </p:spPr>
        <p:txBody>
          <a:bodyPr>
            <a:normAutofit lnSpcReduction="10000"/>
          </a:bodyPr>
          <a:lstStyle/>
          <a:p>
            <a:r>
              <a:rPr lang="de-DE" dirty="0" err="1"/>
              <a:t>Let‘s</a:t>
            </a:r>
            <a:r>
              <a:rPr lang="de-DE" dirty="0"/>
              <a:t> </a:t>
            </a:r>
            <a:r>
              <a:rPr lang="de-DE" dirty="0" err="1"/>
              <a:t>target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metadata</a:t>
            </a:r>
            <a:r>
              <a:rPr lang="de-DE" dirty="0"/>
              <a:t> </a:t>
            </a:r>
            <a:r>
              <a:rPr lang="de-DE" dirty="0" err="1"/>
              <a:t>contained</a:t>
            </a:r>
            <a:r>
              <a:rPr lang="de-DE" dirty="0"/>
              <a:t> </a:t>
            </a:r>
            <a:r>
              <a:rPr lang="de-DE" dirty="0" err="1"/>
              <a:t>within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chunks</a:t>
            </a:r>
            <a:r>
              <a:rPr lang="de-DE" dirty="0"/>
              <a:t>!</a:t>
            </a:r>
          </a:p>
          <a:p>
            <a:r>
              <a:rPr lang="de-DE" dirty="0" err="1"/>
              <a:t>Two</a:t>
            </a:r>
            <a:r>
              <a:rPr lang="de-DE" dirty="0"/>
              <a:t> </a:t>
            </a:r>
            <a:r>
              <a:rPr lang="de-DE" dirty="0" err="1"/>
              <a:t>possibilities</a:t>
            </a:r>
            <a:r>
              <a:rPr lang="de-DE" dirty="0"/>
              <a:t>: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 err="1"/>
              <a:t>Both</a:t>
            </a:r>
            <a:r>
              <a:rPr lang="de-DE" dirty="0"/>
              <a:t> </a:t>
            </a:r>
            <a:r>
              <a:rPr lang="de-DE" dirty="0" err="1"/>
              <a:t>methods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abused</a:t>
            </a:r>
            <a:r>
              <a:rPr lang="de-DE" dirty="0"/>
              <a:t> </a:t>
            </a:r>
            <a:r>
              <a:rPr lang="de-DE" dirty="0" err="1"/>
              <a:t>create</a:t>
            </a:r>
            <a:r>
              <a:rPr lang="de-DE" dirty="0"/>
              <a:t> a </a:t>
            </a:r>
            <a:r>
              <a:rPr lang="de-DE" dirty="0" err="1"/>
              <a:t>memory</a:t>
            </a:r>
            <a:r>
              <a:rPr lang="de-DE" dirty="0"/>
              <a:t> </a:t>
            </a:r>
            <a:r>
              <a:rPr lang="de-DE" dirty="0" err="1"/>
              <a:t>leak</a:t>
            </a:r>
            <a:r>
              <a:rPr lang="de-DE" dirty="0"/>
              <a:t>! But </a:t>
            </a:r>
            <a:r>
              <a:rPr lang="de-DE" dirty="0" err="1"/>
              <a:t>hitting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i="1" dirty="0"/>
              <a:t>f</a:t>
            </a:r>
            <a:r>
              <a:rPr lang="de-DE" i="1" dirty="0">
                <a:sym typeface="Wingdings" panose="05000000000000000000" pitchFamily="2" charset="2"/>
              </a:rPr>
              <a:t>link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is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the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easiest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way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to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go</a:t>
            </a:r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Exploiting the Reader</a:t>
            </a:r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6578295"/>
              </p:ext>
            </p:extLst>
          </p:nvPr>
        </p:nvGraphicFramePr>
        <p:xfrm>
          <a:off x="1691680" y="2784007"/>
          <a:ext cx="3806189" cy="22453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24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jfMC*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61616161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61616161</a:t>
                      </a:r>
                      <a:endParaRPr lang="de-DE" sz="12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61616161</a:t>
                      </a:r>
                      <a:endParaRPr lang="de-DE" sz="12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61616161</a:t>
                      </a: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/>
                        <a:t>jfMC</a:t>
                      </a:r>
                      <a:r>
                        <a:rPr lang="de-DE" sz="1200" b="0"/>
                        <a:t>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63636363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0x30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63636363</a:t>
                      </a: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63636363</a:t>
                      </a: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63636363</a:t>
                      </a: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0x40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0x50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Rechteck 4"/>
          <p:cNvSpPr/>
          <p:nvPr/>
        </p:nvSpPr>
        <p:spPr>
          <a:xfrm>
            <a:off x="3435331" y="2440715"/>
            <a:ext cx="739789" cy="25488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Chunk</a:t>
            </a:r>
          </a:p>
        </p:txBody>
      </p:sp>
      <p:sp>
        <p:nvSpPr>
          <p:cNvPr id="6" name="Rechteck 5"/>
          <p:cNvSpPr/>
          <p:nvPr/>
        </p:nvSpPr>
        <p:spPr>
          <a:xfrm>
            <a:off x="5948486" y="3144047"/>
            <a:ext cx="2439938" cy="1077041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b="1"/>
              <a:t>Hit the jfMemoryCache*</a:t>
            </a:r>
          </a:p>
          <a:p>
            <a:pPr marL="285750" indent="-285750">
              <a:buFont typeface="Symbol"/>
              <a:buChar char="Þ"/>
            </a:pPr>
            <a:r>
              <a:rPr lang="de-DE" sz="1600"/>
              <a:t>Block is </a:t>
            </a:r>
            <a:r>
              <a:rPr lang="de-DE" sz="1600" i="1"/>
              <a:t>allocated</a:t>
            </a:r>
          </a:p>
          <a:p>
            <a:pPr marL="285750" indent="-285750">
              <a:buFont typeface="Symbol"/>
              <a:buChar char="Þ"/>
            </a:pPr>
            <a:r>
              <a:rPr lang="de-DE" sz="1600"/>
              <a:t>Triggers when block is freed</a:t>
            </a:r>
          </a:p>
        </p:txBody>
      </p:sp>
      <p:sp>
        <p:nvSpPr>
          <p:cNvPr id="7" name="Rechteck 6"/>
          <p:cNvSpPr/>
          <p:nvPr/>
        </p:nvSpPr>
        <p:spPr>
          <a:xfrm>
            <a:off x="5948486" y="1916832"/>
            <a:ext cx="2439938" cy="1008112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b="1"/>
              <a:t>Hit a flink </a:t>
            </a:r>
            <a:endParaRPr lang="de-DE" sz="1600"/>
          </a:p>
          <a:p>
            <a:pPr marL="285750" indent="-285750">
              <a:buFont typeface="Symbol"/>
              <a:buChar char="Þ"/>
            </a:pPr>
            <a:r>
              <a:rPr lang="de-DE" sz="1600"/>
              <a:t>Block is </a:t>
            </a:r>
            <a:r>
              <a:rPr lang="de-DE" sz="1600" i="1"/>
              <a:t>free</a:t>
            </a:r>
          </a:p>
          <a:p>
            <a:pPr marL="285750" indent="-285750">
              <a:buFont typeface="Symbol"/>
              <a:buChar char="Þ"/>
            </a:pPr>
            <a:r>
              <a:rPr lang="de-DE" sz="1600"/>
              <a:t>Triggers when block is allocated</a:t>
            </a:r>
          </a:p>
        </p:txBody>
      </p:sp>
      <p:cxnSp>
        <p:nvCxnSpPr>
          <p:cNvPr id="8" name="Gerade Verbindung mit Pfeil 7"/>
          <p:cNvCxnSpPr/>
          <p:nvPr/>
        </p:nvCxnSpPr>
        <p:spPr>
          <a:xfrm flipH="1">
            <a:off x="3635897" y="2276872"/>
            <a:ext cx="2160240" cy="867175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mit Pfeil 11"/>
          <p:cNvCxnSpPr/>
          <p:nvPr/>
        </p:nvCxnSpPr>
        <p:spPr>
          <a:xfrm flipH="1">
            <a:off x="4499993" y="3396075"/>
            <a:ext cx="1296144" cy="114114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8366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5" grpId="0" animBg="1"/>
      <p:bldP spid="6" grpId="0" animBg="1"/>
      <p:bldP spid="7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Exploiting the Reader - Hit the flink!</a:t>
            </a:r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0610627"/>
              </p:ext>
            </p:extLst>
          </p:nvPr>
        </p:nvGraphicFramePr>
        <p:xfrm>
          <a:off x="4078179" y="1863247"/>
          <a:ext cx="3806189" cy="11226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24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2030167"/>
              </p:ext>
            </p:extLst>
          </p:nvPr>
        </p:nvGraphicFramePr>
        <p:xfrm>
          <a:off x="1341875" y="1972943"/>
          <a:ext cx="1728192" cy="2194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37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44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block size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0x4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max_entries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 baseline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0xc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chunk**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0x1C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0x20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next_alloc_ptr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0x24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jfCacheMgr*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Rechteck 5"/>
          <p:cNvSpPr/>
          <p:nvPr/>
        </p:nvSpPr>
        <p:spPr>
          <a:xfrm>
            <a:off x="1831009" y="1638830"/>
            <a:ext cx="1254297" cy="25488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jfMemoryCache</a:t>
            </a:r>
          </a:p>
        </p:txBody>
      </p:sp>
      <p:cxnSp>
        <p:nvCxnSpPr>
          <p:cNvPr id="7" name="Gewinkelte Verbindung 6"/>
          <p:cNvCxnSpPr/>
          <p:nvPr/>
        </p:nvCxnSpPr>
        <p:spPr>
          <a:xfrm>
            <a:off x="5787284" y="2449845"/>
            <a:ext cx="405857" cy="144016"/>
          </a:xfrm>
          <a:prstGeom prst="bentConnector3">
            <a:avLst>
              <a:gd name="adj1" fmla="val -2803"/>
            </a:avLst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mit Pfeil 7"/>
          <p:cNvCxnSpPr/>
          <p:nvPr/>
        </p:nvCxnSpPr>
        <p:spPr>
          <a:xfrm flipV="1">
            <a:off x="3142075" y="2079271"/>
            <a:ext cx="1152128" cy="1656184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hteck 10"/>
          <p:cNvSpPr/>
          <p:nvPr/>
        </p:nvSpPr>
        <p:spPr>
          <a:xfrm>
            <a:off x="3718139" y="1081346"/>
            <a:ext cx="1584899" cy="458336"/>
          </a:xfrm>
          <a:prstGeom prst="rect">
            <a:avLst/>
          </a:prstGeom>
          <a:gradFill>
            <a:gsLst>
              <a:gs pos="39000">
                <a:srgbClr val="FFFF80"/>
              </a:gs>
              <a:gs pos="0">
                <a:srgbClr val="FFFF00"/>
              </a:gs>
              <a:gs pos="100000">
                <a:schemeClr val="bg1"/>
              </a:gs>
            </a:gsLst>
            <a:lin ang="16200000" scaled="1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rgbClr val="FF0000"/>
              </a:buClr>
            </a:pPr>
            <a:r>
              <a:rPr lang="de-DE" sz="1600" b="1">
                <a:solidFill>
                  <a:schemeClr val="tx1"/>
                </a:solidFill>
              </a:rPr>
              <a:t>Initial situation</a:t>
            </a:r>
          </a:p>
        </p:txBody>
      </p:sp>
      <p:cxnSp>
        <p:nvCxnSpPr>
          <p:cNvPr id="12" name="Gewinkelte Verbindung 11"/>
          <p:cNvCxnSpPr/>
          <p:nvPr/>
        </p:nvCxnSpPr>
        <p:spPr>
          <a:xfrm>
            <a:off x="4934797" y="2154570"/>
            <a:ext cx="405857" cy="144016"/>
          </a:xfrm>
          <a:prstGeom prst="bentConnector3">
            <a:avLst>
              <a:gd name="adj1" fmla="val -2803"/>
            </a:avLst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hteck 9"/>
          <p:cNvSpPr/>
          <p:nvPr/>
        </p:nvSpPr>
        <p:spPr>
          <a:xfrm>
            <a:off x="5990212" y="1192406"/>
            <a:ext cx="1570579" cy="513635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b="1"/>
              <a:t>This is our overwrite target!</a:t>
            </a:r>
          </a:p>
        </p:txBody>
      </p:sp>
      <p:cxnSp>
        <p:nvCxnSpPr>
          <p:cNvPr id="13" name="Gerade Verbindung mit Pfeil 12"/>
          <p:cNvCxnSpPr/>
          <p:nvPr/>
        </p:nvCxnSpPr>
        <p:spPr>
          <a:xfrm flipH="1">
            <a:off x="5137725" y="1429966"/>
            <a:ext cx="815603" cy="463749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9411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Exploiting the Reader - Hit the flink!</a:t>
            </a:r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1890238"/>
              </p:ext>
            </p:extLst>
          </p:nvPr>
        </p:nvGraphicFramePr>
        <p:xfrm>
          <a:off x="4078179" y="1863247"/>
          <a:ext cx="3806189" cy="11226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24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/>
                        <a:t>„</a:t>
                      </a:r>
                      <a:r>
                        <a:rPr lang="de-DE" sz="1200" b="1" dirty="0" err="1"/>
                        <a:t>bad</a:t>
                      </a:r>
                      <a:r>
                        <a:rPr lang="de-DE" sz="1200" b="1" dirty="0"/>
                        <a:t> flink“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8912955"/>
              </p:ext>
            </p:extLst>
          </p:nvPr>
        </p:nvGraphicFramePr>
        <p:xfrm>
          <a:off x="1341875" y="1972943"/>
          <a:ext cx="1728192" cy="2194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37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44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block size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0x4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max_entries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 baseline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0xc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chunk**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0x1C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0x20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next_alloc_ptr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0x24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jfCacheMgr*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Rechteck 5"/>
          <p:cNvSpPr/>
          <p:nvPr/>
        </p:nvSpPr>
        <p:spPr>
          <a:xfrm>
            <a:off x="1831009" y="1638830"/>
            <a:ext cx="1254297" cy="25488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jfMemoryCache</a:t>
            </a:r>
          </a:p>
        </p:txBody>
      </p:sp>
      <p:cxnSp>
        <p:nvCxnSpPr>
          <p:cNvPr id="7" name="Gewinkelte Verbindung 6"/>
          <p:cNvCxnSpPr/>
          <p:nvPr/>
        </p:nvCxnSpPr>
        <p:spPr>
          <a:xfrm>
            <a:off x="5787284" y="2449845"/>
            <a:ext cx="405857" cy="144016"/>
          </a:xfrm>
          <a:prstGeom prst="bentConnector3">
            <a:avLst>
              <a:gd name="adj1" fmla="val -2803"/>
            </a:avLst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mit Pfeil 7"/>
          <p:cNvCxnSpPr/>
          <p:nvPr/>
        </p:nvCxnSpPr>
        <p:spPr>
          <a:xfrm flipV="1">
            <a:off x="3142075" y="2079271"/>
            <a:ext cx="1152128" cy="1656184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hteck 10"/>
          <p:cNvSpPr/>
          <p:nvPr/>
        </p:nvSpPr>
        <p:spPr>
          <a:xfrm>
            <a:off x="3718139" y="1081346"/>
            <a:ext cx="1933981" cy="458336"/>
          </a:xfrm>
          <a:prstGeom prst="rect">
            <a:avLst/>
          </a:prstGeom>
          <a:gradFill>
            <a:gsLst>
              <a:gs pos="39000">
                <a:srgbClr val="FFFF80"/>
              </a:gs>
              <a:gs pos="0">
                <a:srgbClr val="FFFF00"/>
              </a:gs>
              <a:gs pos="100000">
                <a:schemeClr val="bg1"/>
              </a:gs>
            </a:gsLst>
            <a:lin ang="16200000" scaled="1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rgbClr val="FF0000"/>
              </a:buClr>
            </a:pPr>
            <a:r>
              <a:rPr lang="de-DE" sz="1600" b="1">
                <a:solidFill>
                  <a:schemeClr val="tx1"/>
                </a:solidFill>
              </a:rPr>
              <a:t>After flink overwrite</a:t>
            </a:r>
          </a:p>
        </p:txBody>
      </p:sp>
      <p:sp>
        <p:nvSpPr>
          <p:cNvPr id="13" name="Inhaltsplatzhalter 1"/>
          <p:cNvSpPr txBox="1">
            <a:spLocks/>
          </p:cNvSpPr>
          <p:nvPr/>
        </p:nvSpPr>
        <p:spPr>
          <a:xfrm>
            <a:off x="395536" y="4869160"/>
            <a:ext cx="8672512" cy="12961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§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0000"/>
              </a:buClr>
              <a:buFont typeface="Arial" pitchFamily="34" charset="0"/>
              <a:buChar char="•"/>
              <a:defRPr sz="25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400" dirty="0" err="1"/>
              <a:t>Requirement</a:t>
            </a:r>
            <a:r>
              <a:rPr lang="de-DE" sz="2400" dirty="0"/>
              <a:t>: flink must </a:t>
            </a:r>
            <a:r>
              <a:rPr lang="de-DE" sz="2400" dirty="0" err="1"/>
              <a:t>point</a:t>
            </a:r>
            <a:r>
              <a:rPr lang="de-DE" sz="2400" dirty="0"/>
              <a:t> </a:t>
            </a:r>
            <a:r>
              <a:rPr lang="de-DE" sz="2400" dirty="0" err="1"/>
              <a:t>to</a:t>
            </a:r>
            <a:r>
              <a:rPr lang="de-DE" sz="2400" dirty="0"/>
              <a:t> </a:t>
            </a:r>
            <a:r>
              <a:rPr lang="de-DE" sz="2400" dirty="0" err="1"/>
              <a:t>controlled</a:t>
            </a:r>
            <a:r>
              <a:rPr lang="de-DE" sz="2400" dirty="0"/>
              <a:t> </a:t>
            </a:r>
            <a:r>
              <a:rPr lang="de-DE" sz="2400" dirty="0" err="1"/>
              <a:t>data</a:t>
            </a:r>
            <a:r>
              <a:rPr lang="de-DE" sz="2400" dirty="0"/>
              <a:t> after </a:t>
            </a:r>
            <a:r>
              <a:rPr lang="de-DE" sz="2400" dirty="0" err="1"/>
              <a:t>overwrite</a:t>
            </a:r>
            <a:endParaRPr lang="de-DE" sz="2400" dirty="0"/>
          </a:p>
          <a:p>
            <a:r>
              <a:rPr lang="de-DE" sz="2400" dirty="0"/>
              <a:t>Still </a:t>
            </a:r>
            <a:r>
              <a:rPr lang="de-DE" sz="2400" dirty="0" err="1"/>
              <a:t>very</a:t>
            </a:r>
            <a:r>
              <a:rPr lang="de-DE" sz="2400" dirty="0"/>
              <a:t> flexible: </a:t>
            </a:r>
            <a:r>
              <a:rPr lang="de-DE" sz="2400" dirty="0" err="1"/>
              <a:t>Doable</a:t>
            </a:r>
            <a:r>
              <a:rPr lang="de-DE" sz="2400" dirty="0"/>
              <a:t> </a:t>
            </a:r>
            <a:r>
              <a:rPr lang="de-DE" sz="2400" dirty="0" err="1"/>
              <a:t>with</a:t>
            </a:r>
            <a:r>
              <a:rPr lang="de-DE" sz="2400" dirty="0"/>
              <a:t> </a:t>
            </a:r>
            <a:r>
              <a:rPr lang="de-DE" sz="2400" dirty="0" err="1"/>
              <a:t>nearly</a:t>
            </a:r>
            <a:r>
              <a:rPr lang="de-DE" sz="2400" dirty="0"/>
              <a:t> </a:t>
            </a:r>
            <a:r>
              <a:rPr lang="de-DE" sz="2400" dirty="0" err="1"/>
              <a:t>any</a:t>
            </a:r>
            <a:r>
              <a:rPr lang="de-DE" sz="2400" dirty="0"/>
              <a:t> </a:t>
            </a:r>
            <a:r>
              <a:rPr lang="de-DE" sz="2400" dirty="0" err="1"/>
              <a:t>kind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</a:t>
            </a:r>
            <a:r>
              <a:rPr lang="de-DE" sz="2400" dirty="0" err="1"/>
              <a:t>mem</a:t>
            </a:r>
            <a:r>
              <a:rPr lang="de-DE" sz="2400" dirty="0"/>
              <a:t> </a:t>
            </a:r>
            <a:r>
              <a:rPr lang="de-DE" sz="2400" dirty="0" err="1"/>
              <a:t>corruption</a:t>
            </a:r>
            <a:r>
              <a:rPr lang="de-DE" sz="2400" dirty="0"/>
              <a:t>!</a:t>
            </a:r>
          </a:p>
          <a:p>
            <a:r>
              <a:rPr lang="de-DE" sz="2400" dirty="0" err="1"/>
              <a:t>Let‘s</a:t>
            </a:r>
            <a:r>
              <a:rPr lang="de-DE" sz="2400" dirty="0"/>
              <a:t> </a:t>
            </a:r>
            <a:r>
              <a:rPr lang="de-DE" sz="2400" dirty="0" err="1"/>
              <a:t>see</a:t>
            </a:r>
            <a:r>
              <a:rPr lang="de-DE" sz="2400" dirty="0"/>
              <a:t> </a:t>
            </a:r>
            <a:r>
              <a:rPr lang="de-DE" sz="2400" dirty="0" err="1"/>
              <a:t>what</a:t>
            </a:r>
            <a:r>
              <a:rPr lang="de-DE" sz="2400" dirty="0"/>
              <a:t> </a:t>
            </a:r>
            <a:r>
              <a:rPr lang="de-DE" sz="2400" dirty="0" err="1"/>
              <a:t>happens</a:t>
            </a:r>
            <a:r>
              <a:rPr lang="de-DE" sz="2400" dirty="0"/>
              <a:t> </a:t>
            </a:r>
            <a:r>
              <a:rPr lang="de-DE" sz="2400" dirty="0" err="1"/>
              <a:t>when</a:t>
            </a:r>
            <a:r>
              <a:rPr lang="de-DE" sz="2400" dirty="0"/>
              <a:t> </a:t>
            </a:r>
            <a:r>
              <a:rPr lang="de-DE" sz="2400" dirty="0" err="1"/>
              <a:t>we</a:t>
            </a:r>
            <a:r>
              <a:rPr lang="de-DE" sz="2400" dirty="0"/>
              <a:t> </a:t>
            </a:r>
            <a:r>
              <a:rPr lang="de-DE" sz="2400" dirty="0" err="1"/>
              <a:t>allocate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„</a:t>
            </a:r>
            <a:r>
              <a:rPr lang="de-DE" sz="2400" dirty="0" err="1"/>
              <a:t>bad</a:t>
            </a:r>
            <a:r>
              <a:rPr lang="de-DE" sz="2400" dirty="0"/>
              <a:t>“ block</a:t>
            </a:r>
          </a:p>
        </p:txBody>
      </p:sp>
      <p:graphicFrame>
        <p:nvGraphicFramePr>
          <p:cNvPr id="14" name="Tabel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6779742"/>
              </p:ext>
            </p:extLst>
          </p:nvPr>
        </p:nvGraphicFramePr>
        <p:xfrm>
          <a:off x="4074125" y="3314460"/>
          <a:ext cx="3806189" cy="11226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24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/>
                        <a:t>Attacker-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/>
                        <a:t>Controlled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/>
                        <a:t>Data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15" name="Gerade Verbindung mit Pfeil 14"/>
          <p:cNvCxnSpPr/>
          <p:nvPr/>
        </p:nvCxnSpPr>
        <p:spPr>
          <a:xfrm>
            <a:off x="4870267" y="2154571"/>
            <a:ext cx="0" cy="1148836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11906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el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1141064"/>
              </p:ext>
            </p:extLst>
          </p:nvPr>
        </p:nvGraphicFramePr>
        <p:xfrm>
          <a:off x="4078179" y="1863247"/>
          <a:ext cx="3806189" cy="11226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24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jfMC*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AAAA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BBBB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CCCC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DDDD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71488" y="4869160"/>
            <a:ext cx="8565008" cy="1440160"/>
          </a:xfrm>
        </p:spPr>
        <p:txBody>
          <a:bodyPr>
            <a:normAutofit/>
          </a:bodyPr>
          <a:lstStyle/>
          <a:p>
            <a:pPr marL="285750" indent="-285750"/>
            <a:r>
              <a:rPr lang="de-DE" sz="2400" i="1"/>
              <a:t>next_alloc_ptr </a:t>
            </a:r>
            <a:r>
              <a:rPr lang="de-DE" sz="2400"/>
              <a:t>is overwritten with the „bad“ flink</a:t>
            </a:r>
          </a:p>
          <a:p>
            <a:pPr marL="285750" indent="-285750"/>
            <a:r>
              <a:rPr lang="de-DE" sz="2400" i="1"/>
              <a:t>flink </a:t>
            </a:r>
            <a:r>
              <a:rPr lang="de-DE" sz="2400"/>
              <a:t>is overwritten with pointer back to jfMemoryCache</a:t>
            </a:r>
          </a:p>
          <a:p>
            <a:pPr marL="285750" indent="-285750"/>
            <a:r>
              <a:rPr lang="de-DE" sz="2400"/>
              <a:t>Now what happens when we allocate an object of size 0x10…?</a:t>
            </a:r>
          </a:p>
          <a:p>
            <a:endParaRPr lang="de-DE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Exploiting the Reader - Hit the flink!</a:t>
            </a: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3474653"/>
              </p:ext>
            </p:extLst>
          </p:nvPr>
        </p:nvGraphicFramePr>
        <p:xfrm>
          <a:off x="1341875" y="1972943"/>
          <a:ext cx="1728192" cy="2194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37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44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block size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0x4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max_entries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 baseline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0xc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chunk**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0x1C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0x20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next_alloc_ptr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0x24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jfCacheMgr*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Rechteck 5"/>
          <p:cNvSpPr/>
          <p:nvPr/>
        </p:nvSpPr>
        <p:spPr>
          <a:xfrm>
            <a:off x="1831009" y="1638830"/>
            <a:ext cx="1254297" cy="25488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jfMemoryCache</a:t>
            </a:r>
          </a:p>
        </p:txBody>
      </p:sp>
      <p:cxnSp>
        <p:nvCxnSpPr>
          <p:cNvPr id="8" name="Gerade Verbindung mit Pfeil 7"/>
          <p:cNvCxnSpPr/>
          <p:nvPr/>
        </p:nvCxnSpPr>
        <p:spPr>
          <a:xfrm flipV="1">
            <a:off x="3142075" y="3501008"/>
            <a:ext cx="1357917" cy="234447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Tabel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6386049"/>
              </p:ext>
            </p:extLst>
          </p:nvPr>
        </p:nvGraphicFramePr>
        <p:xfrm>
          <a:off x="4074125" y="3314460"/>
          <a:ext cx="3806189" cy="11226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24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/>
                        <a:t>„flink“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" name="Rechteck 10"/>
          <p:cNvSpPr/>
          <p:nvPr/>
        </p:nvSpPr>
        <p:spPr>
          <a:xfrm>
            <a:off x="3635897" y="1081346"/>
            <a:ext cx="2088232" cy="557484"/>
          </a:xfrm>
          <a:prstGeom prst="rect">
            <a:avLst/>
          </a:prstGeom>
          <a:gradFill>
            <a:gsLst>
              <a:gs pos="39000">
                <a:srgbClr val="FFFF80"/>
              </a:gs>
              <a:gs pos="0">
                <a:srgbClr val="FFFF00"/>
              </a:gs>
              <a:gs pos="100000">
                <a:schemeClr val="bg1"/>
              </a:gs>
            </a:gsLst>
            <a:lin ang="16200000" scaled="1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rgbClr val="FF0000"/>
              </a:buClr>
            </a:pPr>
            <a:r>
              <a:rPr lang="de-DE" sz="1600" b="1">
                <a:solidFill>
                  <a:schemeClr val="tx1"/>
                </a:solidFill>
              </a:rPr>
              <a:t>After allocation of block with „bad“ flink</a:t>
            </a:r>
          </a:p>
        </p:txBody>
      </p:sp>
      <p:cxnSp>
        <p:nvCxnSpPr>
          <p:cNvPr id="14" name="Gewinkelte Verbindung 13"/>
          <p:cNvCxnSpPr/>
          <p:nvPr/>
        </p:nvCxnSpPr>
        <p:spPr>
          <a:xfrm>
            <a:off x="5787284" y="2449845"/>
            <a:ext cx="405857" cy="144016"/>
          </a:xfrm>
          <a:prstGeom prst="bentConnector3">
            <a:avLst>
              <a:gd name="adj1" fmla="val -2803"/>
            </a:avLst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mit Pfeil 15"/>
          <p:cNvCxnSpPr/>
          <p:nvPr/>
        </p:nvCxnSpPr>
        <p:spPr>
          <a:xfrm flipH="1">
            <a:off x="3142076" y="2024844"/>
            <a:ext cx="1285908" cy="36004"/>
          </a:xfrm>
          <a:prstGeom prst="straightConnector1">
            <a:avLst/>
          </a:prstGeom>
          <a:ln w="25400">
            <a:solidFill>
              <a:schemeClr val="accent2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mit Pfeil 14"/>
          <p:cNvCxnSpPr/>
          <p:nvPr/>
        </p:nvCxnSpPr>
        <p:spPr>
          <a:xfrm>
            <a:off x="4896900" y="3615815"/>
            <a:ext cx="0" cy="389249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0659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el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6887171"/>
              </p:ext>
            </p:extLst>
          </p:nvPr>
        </p:nvGraphicFramePr>
        <p:xfrm>
          <a:off x="4078179" y="1863247"/>
          <a:ext cx="3806189" cy="11226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24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jfMC*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AAAA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BBBB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CCCC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DDDD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71488" y="4869160"/>
            <a:ext cx="8565008" cy="1584176"/>
          </a:xfrm>
        </p:spPr>
        <p:txBody>
          <a:bodyPr>
            <a:normAutofit/>
          </a:bodyPr>
          <a:lstStyle/>
          <a:p>
            <a:pPr marL="285750" indent="-285750"/>
            <a:r>
              <a:rPr lang="de-DE" sz="2400"/>
              <a:t>Next allocation will return the data buffer after the „flink“</a:t>
            </a:r>
          </a:p>
          <a:p>
            <a:pPr marL="285750" indent="-285750"/>
            <a:r>
              <a:rPr lang="de-DE" sz="2400"/>
              <a:t>The object will be placed in the middle of our controlled data </a:t>
            </a:r>
            <a:br>
              <a:rPr lang="de-DE" sz="2400"/>
            </a:br>
            <a:r>
              <a:rPr lang="de-DE" sz="2400"/>
              <a:t>=&gt; We get a vtable in controlled data!!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Exploiting the Reader - Hit the flink!</a:t>
            </a: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6145119"/>
              </p:ext>
            </p:extLst>
          </p:nvPr>
        </p:nvGraphicFramePr>
        <p:xfrm>
          <a:off x="1341875" y="1972943"/>
          <a:ext cx="1728192" cy="2194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37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44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block size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0x4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max_entries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 baseline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0xc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chunk**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0x1C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0x20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next_alloc_ptr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0x24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jfCacheMgr*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Rechteck 5"/>
          <p:cNvSpPr/>
          <p:nvPr/>
        </p:nvSpPr>
        <p:spPr>
          <a:xfrm>
            <a:off x="1831009" y="1638830"/>
            <a:ext cx="1254297" cy="25488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jfMemoryCache</a:t>
            </a:r>
          </a:p>
        </p:txBody>
      </p:sp>
      <p:cxnSp>
        <p:nvCxnSpPr>
          <p:cNvPr id="8" name="Gerade Verbindung mit Pfeil 7"/>
          <p:cNvCxnSpPr/>
          <p:nvPr/>
        </p:nvCxnSpPr>
        <p:spPr>
          <a:xfrm>
            <a:off x="3142075" y="3735456"/>
            <a:ext cx="1357917" cy="269608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Tabel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5004229"/>
              </p:ext>
            </p:extLst>
          </p:nvPr>
        </p:nvGraphicFramePr>
        <p:xfrm>
          <a:off x="4074125" y="3314460"/>
          <a:ext cx="3806189" cy="11226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24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jfMC*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/>
                        <a:t>VTABLE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refcount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&lt;objdata&gt;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&lt;objdata&gt;</a:t>
                      </a: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" name="Rechteck 10"/>
          <p:cNvSpPr/>
          <p:nvPr/>
        </p:nvSpPr>
        <p:spPr>
          <a:xfrm>
            <a:off x="3785030" y="1081346"/>
            <a:ext cx="1795082" cy="557484"/>
          </a:xfrm>
          <a:prstGeom prst="rect">
            <a:avLst/>
          </a:prstGeom>
          <a:gradFill>
            <a:gsLst>
              <a:gs pos="39000">
                <a:srgbClr val="FFFF80"/>
              </a:gs>
              <a:gs pos="0">
                <a:srgbClr val="FFFF00"/>
              </a:gs>
              <a:gs pos="100000">
                <a:schemeClr val="bg1"/>
              </a:gs>
            </a:gsLst>
            <a:lin ang="16200000" scaled="1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rgbClr val="FF0000"/>
              </a:buClr>
            </a:pPr>
            <a:r>
              <a:rPr lang="de-DE" sz="1600" b="1">
                <a:solidFill>
                  <a:schemeClr val="tx1"/>
                </a:solidFill>
              </a:rPr>
              <a:t>Allocate an object</a:t>
            </a:r>
          </a:p>
        </p:txBody>
      </p:sp>
      <p:cxnSp>
        <p:nvCxnSpPr>
          <p:cNvPr id="14" name="Gewinkelte Verbindung 13"/>
          <p:cNvCxnSpPr/>
          <p:nvPr/>
        </p:nvCxnSpPr>
        <p:spPr>
          <a:xfrm>
            <a:off x="5787284" y="2449845"/>
            <a:ext cx="405857" cy="144016"/>
          </a:xfrm>
          <a:prstGeom prst="bentConnector3">
            <a:avLst>
              <a:gd name="adj1" fmla="val -2803"/>
            </a:avLst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mit Pfeil 15"/>
          <p:cNvCxnSpPr/>
          <p:nvPr/>
        </p:nvCxnSpPr>
        <p:spPr>
          <a:xfrm flipH="1">
            <a:off x="3142076" y="2024844"/>
            <a:ext cx="1285908" cy="36004"/>
          </a:xfrm>
          <a:prstGeom prst="straightConnector1">
            <a:avLst/>
          </a:prstGeom>
          <a:ln w="25400">
            <a:solidFill>
              <a:schemeClr val="accent2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795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Exploiting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Reader - Hit </a:t>
            </a:r>
            <a:r>
              <a:rPr lang="de-DE" dirty="0" err="1"/>
              <a:t>the</a:t>
            </a:r>
            <a:r>
              <a:rPr lang="de-DE" dirty="0"/>
              <a:t> flink!</a:t>
            </a:r>
          </a:p>
        </p:txBody>
      </p:sp>
      <p:sp>
        <p:nvSpPr>
          <p:cNvPr id="14" name="Inhaltsplatzhalter 1"/>
          <p:cNvSpPr>
            <a:spLocks noGrp="1"/>
          </p:cNvSpPr>
          <p:nvPr>
            <p:ph idx="1"/>
          </p:nvPr>
        </p:nvSpPr>
        <p:spPr>
          <a:xfrm>
            <a:off x="471488" y="1124744"/>
            <a:ext cx="8248650" cy="5208200"/>
          </a:xfrm>
        </p:spPr>
        <p:txBody>
          <a:bodyPr>
            <a:normAutofit/>
          </a:bodyPr>
          <a:lstStyle/>
          <a:p>
            <a:r>
              <a:rPr lang="de-DE"/>
              <a:t>As soon as the vtable is in a controlled area you can just read it out</a:t>
            </a:r>
          </a:p>
          <a:p>
            <a:r>
              <a:rPr lang="de-DE"/>
              <a:t>The controlled data area can be sprayed with strings or even float arrays as „landing zone“</a:t>
            </a:r>
          </a:p>
          <a:p>
            <a:r>
              <a:rPr lang="de-DE"/>
              <a:t>Set the overwritten float or replace the string with data which will point to your ROP pivot gadget</a:t>
            </a:r>
          </a:p>
          <a:p>
            <a:r>
              <a:rPr lang="de-DE"/>
              <a:t>For floats: You can compute their binary represenation after spec IEEE754:</a:t>
            </a:r>
          </a:p>
          <a:p>
            <a:pPr lvl="1"/>
            <a:r>
              <a:rPr lang="de-DE"/>
              <a:t>4.18356164518379836860971488084E-216 will be</a:t>
            </a:r>
            <a:br>
              <a:rPr lang="de-DE"/>
            </a:br>
            <a:r>
              <a:rPr lang="de-DE"/>
              <a:t>0x13371337deadc0de on the heap</a:t>
            </a:r>
          </a:p>
          <a:p>
            <a:r>
              <a:rPr lang="de-DE"/>
              <a:t>GAME OVER!</a:t>
            </a:r>
          </a:p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642122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Exploiting the Reader</a:t>
            </a:r>
          </a:p>
        </p:txBody>
      </p:sp>
      <p:sp>
        <p:nvSpPr>
          <p:cNvPr id="14" name="Inhaltsplatzhalter 1"/>
          <p:cNvSpPr>
            <a:spLocks noGrp="1"/>
          </p:cNvSpPr>
          <p:nvPr>
            <p:ph idx="1"/>
          </p:nvPr>
        </p:nvSpPr>
        <p:spPr>
          <a:xfrm>
            <a:off x="467544" y="1772816"/>
            <a:ext cx="8248650" cy="720080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de-DE" sz="3200" dirty="0" err="1"/>
              <a:t>Let‘s</a:t>
            </a:r>
            <a:r>
              <a:rPr lang="de-DE" sz="3200" dirty="0"/>
              <a:t> </a:t>
            </a:r>
            <a:r>
              <a:rPr lang="de-DE" sz="3200" dirty="0" err="1"/>
              <a:t>have</a:t>
            </a:r>
            <a:r>
              <a:rPr lang="de-DE" sz="3200" dirty="0"/>
              <a:t> a </a:t>
            </a:r>
            <a:r>
              <a:rPr lang="de-DE" sz="3200" dirty="0" err="1"/>
              <a:t>look</a:t>
            </a:r>
            <a:r>
              <a:rPr lang="de-DE" sz="3200" dirty="0"/>
              <a:t> at a </a:t>
            </a:r>
            <a:r>
              <a:rPr lang="de-DE" sz="3200" dirty="0" err="1"/>
              <a:t>practical</a:t>
            </a:r>
            <a:r>
              <a:rPr lang="de-DE" sz="3200" dirty="0"/>
              <a:t> </a:t>
            </a:r>
            <a:r>
              <a:rPr lang="de-DE" sz="3200" dirty="0" err="1"/>
              <a:t>example</a:t>
            </a:r>
            <a:r>
              <a:rPr lang="de-DE" sz="3200" dirty="0"/>
              <a:t>…</a:t>
            </a:r>
          </a:p>
        </p:txBody>
      </p:sp>
      <p:sp>
        <p:nvSpPr>
          <p:cNvPr id="4" name="Inhaltsplatzhalter 1"/>
          <p:cNvSpPr txBox="1">
            <a:spLocks/>
          </p:cNvSpPr>
          <p:nvPr/>
        </p:nvSpPr>
        <p:spPr>
          <a:xfrm>
            <a:off x="467544" y="3115800"/>
            <a:ext cx="8248650" cy="24014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§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0000"/>
              </a:buClr>
              <a:buFont typeface="Arial" pitchFamily="34" charset="0"/>
              <a:buChar char="•"/>
              <a:defRPr sz="25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de-DE" sz="3200" dirty="0"/>
              <a:t>Setting:</a:t>
            </a:r>
          </a:p>
          <a:p>
            <a:pPr marL="0" indent="0" algn="ctr">
              <a:buNone/>
            </a:pPr>
            <a:r>
              <a:rPr lang="de-DE" dirty="0"/>
              <a:t>A </a:t>
            </a:r>
            <a:r>
              <a:rPr lang="de-DE" i="1" dirty="0"/>
              <a:t>0-DWORD </a:t>
            </a:r>
            <a:r>
              <a:rPr lang="de-DE" i="1" dirty="0" err="1"/>
              <a:t>write</a:t>
            </a:r>
            <a:r>
              <a:rPr lang="de-DE" i="1" dirty="0"/>
              <a:t> primitive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an </a:t>
            </a:r>
            <a:r>
              <a:rPr lang="de-DE" dirty="0" err="1"/>
              <a:t>arbitrary</a:t>
            </a:r>
            <a:r>
              <a:rPr lang="de-DE" dirty="0"/>
              <a:t> </a:t>
            </a:r>
            <a:r>
              <a:rPr lang="de-DE" dirty="0" err="1"/>
              <a:t>address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8615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 dirty="0" err="1"/>
              <a:t>Fuzzing</a:t>
            </a:r>
            <a:r>
              <a:rPr lang="de-DE" sz="2800" dirty="0"/>
              <a:t> at </a:t>
            </a:r>
            <a:r>
              <a:rPr lang="de-DE" sz="2800" dirty="0" err="1"/>
              <a:t>siberas</a:t>
            </a:r>
            <a:endParaRPr lang="de-DE" sz="2800" dirty="0"/>
          </a:p>
          <a:p>
            <a:pPr lvl="1"/>
            <a:r>
              <a:rPr lang="de-DE" sz="2500" dirty="0" err="1"/>
              <a:t>Let‘s</a:t>
            </a:r>
            <a:r>
              <a:rPr lang="de-DE" sz="2500" dirty="0"/>
              <a:t> </a:t>
            </a:r>
            <a:r>
              <a:rPr lang="de-DE" sz="2500" dirty="0" err="1"/>
              <a:t>pwn</a:t>
            </a:r>
            <a:r>
              <a:rPr lang="de-DE" sz="2500" dirty="0"/>
              <a:t> </a:t>
            </a:r>
            <a:r>
              <a:rPr lang="de-DE" sz="2500" dirty="0" err="1"/>
              <a:t>the</a:t>
            </a:r>
            <a:r>
              <a:rPr lang="de-DE" sz="2500" dirty="0"/>
              <a:t> Reader @ Pwn2Own 2016!!</a:t>
            </a:r>
            <a:endParaRPr lang="de-DE" sz="2500" dirty="0">
              <a:sym typeface="Wingdings" panose="05000000000000000000" pitchFamily="2" charset="2"/>
            </a:endParaRPr>
          </a:p>
          <a:p>
            <a:pPr lvl="2"/>
            <a:r>
              <a:rPr lang="de-DE" dirty="0" err="1">
                <a:sym typeface="Wingdings" panose="05000000000000000000" pitchFamily="2" charset="2"/>
              </a:rPr>
              <a:t>Unfortunately</a:t>
            </a:r>
            <a:r>
              <a:rPr lang="de-DE" dirty="0">
                <a:sym typeface="Wingdings" panose="05000000000000000000" pitchFamily="2" charset="2"/>
              </a:rPr>
              <a:t>, </a:t>
            </a:r>
            <a:r>
              <a:rPr lang="de-DE" dirty="0" err="1">
                <a:sym typeface="Wingdings" panose="05000000000000000000" pitchFamily="2" charset="2"/>
              </a:rPr>
              <a:t>no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love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for</a:t>
            </a:r>
            <a:r>
              <a:rPr lang="de-DE" dirty="0">
                <a:sym typeface="Wingdings" panose="05000000000000000000" pitchFamily="2" charset="2"/>
              </a:rPr>
              <a:t> Reader </a:t>
            </a:r>
            <a:r>
              <a:rPr lang="de-DE" dirty="0" err="1">
                <a:sym typeface="Wingdings" panose="05000000000000000000" pitchFamily="2" charset="2"/>
              </a:rPr>
              <a:t>this</a:t>
            </a:r>
            <a:r>
              <a:rPr lang="de-DE" dirty="0">
                <a:sym typeface="Wingdings" panose="05000000000000000000" pitchFamily="2" charset="2"/>
              </a:rPr>
              <a:t> time </a:t>
            </a:r>
            <a:endParaRPr lang="de-DE" dirty="0"/>
          </a:p>
          <a:p>
            <a:pPr lvl="1"/>
            <a:r>
              <a:rPr lang="de-DE" dirty="0"/>
              <a:t>In 2015: XFA </a:t>
            </a:r>
            <a:r>
              <a:rPr lang="de-DE" dirty="0" err="1"/>
              <a:t>fuzzing</a:t>
            </a:r>
            <a:r>
              <a:rPr lang="de-DE" dirty="0"/>
              <a:t> on 128 </a:t>
            </a:r>
            <a:r>
              <a:rPr lang="de-DE" dirty="0" err="1"/>
              <a:t>cores</a:t>
            </a:r>
            <a:endParaRPr lang="de-DE" dirty="0"/>
          </a:p>
          <a:p>
            <a:pPr lvl="1"/>
            <a:r>
              <a:rPr lang="de-DE" sz="2500" dirty="0" err="1"/>
              <a:t>Fuzz</a:t>
            </a:r>
            <a:r>
              <a:rPr lang="de-DE" sz="2500" dirty="0"/>
              <a:t> </a:t>
            </a:r>
            <a:r>
              <a:rPr lang="de-DE" sz="2500" dirty="0" err="1"/>
              <a:t>run</a:t>
            </a:r>
            <a:r>
              <a:rPr lang="de-DE" sz="2500" dirty="0"/>
              <a:t> </a:t>
            </a:r>
            <a:r>
              <a:rPr lang="de-DE" sz="2500" dirty="0" err="1"/>
              <a:t>yielded</a:t>
            </a:r>
            <a:r>
              <a:rPr lang="de-DE" sz="2500" dirty="0"/>
              <a:t> </a:t>
            </a:r>
            <a:r>
              <a:rPr lang="de-DE" sz="2500" dirty="0" err="1"/>
              <a:t>thousands</a:t>
            </a:r>
            <a:r>
              <a:rPr lang="de-DE" sz="2500" dirty="0"/>
              <a:t> </a:t>
            </a:r>
            <a:r>
              <a:rPr lang="de-DE" sz="2500" dirty="0" err="1"/>
              <a:t>of</a:t>
            </a:r>
            <a:r>
              <a:rPr lang="de-DE" sz="2500" dirty="0"/>
              <a:t> </a:t>
            </a:r>
            <a:r>
              <a:rPr lang="de-DE" sz="2500" dirty="0" err="1"/>
              <a:t>crashes</a:t>
            </a:r>
            <a:endParaRPr lang="de-DE" sz="2500" dirty="0"/>
          </a:p>
          <a:p>
            <a:pPr lvl="1"/>
            <a:r>
              <a:rPr lang="de-DE" sz="2500" dirty="0"/>
              <a:t>So </a:t>
            </a:r>
            <a:r>
              <a:rPr lang="de-DE" sz="2500" dirty="0" err="1"/>
              <a:t>far</a:t>
            </a:r>
            <a:r>
              <a:rPr lang="de-DE" sz="2500" dirty="0"/>
              <a:t> ~ 20 Bugs </a:t>
            </a:r>
            <a:r>
              <a:rPr lang="de-DE" sz="2500" dirty="0" err="1"/>
              <a:t>identified</a:t>
            </a:r>
            <a:r>
              <a:rPr lang="de-DE" sz="2500" dirty="0"/>
              <a:t> </a:t>
            </a:r>
            <a:r>
              <a:rPr lang="de-DE" sz="2500" dirty="0" err="1"/>
              <a:t>as</a:t>
            </a:r>
            <a:r>
              <a:rPr lang="de-DE" sz="2500" dirty="0"/>
              <a:t> </a:t>
            </a:r>
            <a:r>
              <a:rPr lang="de-DE" sz="2500" dirty="0" err="1"/>
              <a:t>unique</a:t>
            </a:r>
            <a:r>
              <a:rPr lang="de-DE" sz="2500" dirty="0"/>
              <a:t> (</a:t>
            </a:r>
            <a:r>
              <a:rPr lang="de-DE" sz="2500" dirty="0" err="1"/>
              <a:t>upcoming</a:t>
            </a:r>
            <a:r>
              <a:rPr lang="de-DE" sz="2500" dirty="0"/>
              <a:t>)</a:t>
            </a:r>
          </a:p>
          <a:p>
            <a:pPr lvl="1"/>
            <a:r>
              <a:rPr lang="de-DE" sz="2500" dirty="0"/>
              <a:t>Analysis </a:t>
            </a:r>
            <a:r>
              <a:rPr lang="de-DE" sz="2500" dirty="0" err="1"/>
              <a:t>took</a:t>
            </a:r>
            <a:r>
              <a:rPr lang="de-DE" sz="2500" dirty="0"/>
              <a:t> </a:t>
            </a:r>
            <a:r>
              <a:rPr lang="de-DE" sz="2500" dirty="0" err="1"/>
              <a:t>ages</a:t>
            </a:r>
            <a:r>
              <a:rPr lang="de-DE" sz="2500" dirty="0"/>
              <a:t>…</a:t>
            </a:r>
          </a:p>
          <a:p>
            <a:pPr lvl="1"/>
            <a:r>
              <a:rPr lang="de-DE" dirty="0" err="1"/>
              <a:t>Let‘s</a:t>
            </a:r>
            <a:r>
              <a:rPr lang="de-DE" dirty="0"/>
              <a:t> </a:t>
            </a:r>
            <a:r>
              <a:rPr lang="de-DE" dirty="0" err="1"/>
              <a:t>take</a:t>
            </a:r>
            <a:r>
              <a:rPr lang="de-DE" dirty="0"/>
              <a:t> a </a:t>
            </a:r>
            <a:r>
              <a:rPr lang="de-DE" dirty="0" err="1"/>
              <a:t>look</a:t>
            </a:r>
            <a:r>
              <a:rPr lang="de-DE" dirty="0"/>
              <a:t> at a </a:t>
            </a:r>
            <a:r>
              <a:rPr lang="de-DE" dirty="0" err="1"/>
              <a:t>typical</a:t>
            </a:r>
            <a:r>
              <a:rPr lang="de-DE" dirty="0"/>
              <a:t> Reader </a:t>
            </a:r>
            <a:r>
              <a:rPr lang="de-DE" dirty="0" err="1"/>
              <a:t>crash</a:t>
            </a:r>
            <a:r>
              <a:rPr lang="de-DE" dirty="0"/>
              <a:t>!</a:t>
            </a:r>
            <a:endParaRPr lang="de-DE" sz="2500" dirty="0"/>
          </a:p>
          <a:p>
            <a:pPr lvl="1"/>
            <a:endParaRPr lang="de-DE" dirty="0"/>
          </a:p>
          <a:p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/>
              <a:t>Motivation</a:t>
            </a:r>
          </a:p>
        </p:txBody>
      </p:sp>
    </p:spTree>
    <p:extLst>
      <p:ext uri="{BB962C8B-B14F-4D97-AF65-F5344CB8AC3E}">
        <p14:creationId xmlns:p14="http://schemas.microsoft.com/office/powerpoint/2010/main" val="216341615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Exploiting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Reader - </a:t>
            </a:r>
            <a:r>
              <a:rPr lang="de-DE" dirty="0" err="1"/>
              <a:t>Practical</a:t>
            </a:r>
            <a:r>
              <a:rPr lang="de-DE" dirty="0"/>
              <a:t> </a:t>
            </a:r>
            <a:r>
              <a:rPr lang="de-DE" dirty="0" err="1"/>
              <a:t>example</a:t>
            </a:r>
            <a:endParaRPr lang="de-DE" dirty="0"/>
          </a:p>
        </p:txBody>
      </p:sp>
      <p:sp>
        <p:nvSpPr>
          <p:cNvPr id="14" name="Inhaltsplatzhalter 1"/>
          <p:cNvSpPr>
            <a:spLocks noGrp="1"/>
          </p:cNvSpPr>
          <p:nvPr>
            <p:ph idx="1"/>
          </p:nvPr>
        </p:nvSpPr>
        <p:spPr>
          <a:xfrm>
            <a:off x="471488" y="1124744"/>
            <a:ext cx="8565008" cy="5040560"/>
          </a:xfrm>
        </p:spPr>
        <p:txBody>
          <a:bodyPr>
            <a:normAutofit/>
          </a:bodyPr>
          <a:lstStyle/>
          <a:p>
            <a:r>
              <a:rPr lang="de-DE" dirty="0"/>
              <a:t>Plan: </a:t>
            </a:r>
            <a:r>
              <a:rPr lang="de-DE" dirty="0" err="1"/>
              <a:t>Attack</a:t>
            </a:r>
            <a:r>
              <a:rPr lang="de-DE" dirty="0"/>
              <a:t> a flink in a </a:t>
            </a:r>
            <a:r>
              <a:rPr lang="de-DE" dirty="0" err="1"/>
              <a:t>chunk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block </a:t>
            </a:r>
            <a:r>
              <a:rPr lang="de-DE" dirty="0" err="1"/>
              <a:t>size</a:t>
            </a:r>
            <a:r>
              <a:rPr lang="de-DE" dirty="0"/>
              <a:t> 0x180 =&gt; </a:t>
            </a:r>
            <a:r>
              <a:rPr lang="de-DE" dirty="0" err="1"/>
              <a:t>corresponding</a:t>
            </a:r>
            <a:r>
              <a:rPr lang="de-DE" dirty="0"/>
              <a:t> </a:t>
            </a:r>
            <a:r>
              <a:rPr lang="de-DE" dirty="0" err="1"/>
              <a:t>target</a:t>
            </a:r>
            <a:r>
              <a:rPr lang="de-DE" dirty="0"/>
              <a:t> </a:t>
            </a:r>
            <a:r>
              <a:rPr lang="de-DE" dirty="0" err="1"/>
              <a:t>chunk</a:t>
            </a:r>
            <a:r>
              <a:rPr lang="de-DE" dirty="0"/>
              <a:t> </a:t>
            </a:r>
            <a:r>
              <a:rPr lang="de-DE" dirty="0" err="1"/>
              <a:t>size</a:t>
            </a:r>
            <a:r>
              <a:rPr lang="de-DE" dirty="0"/>
              <a:t> will </a:t>
            </a:r>
            <a:r>
              <a:rPr lang="de-DE" dirty="0" err="1"/>
              <a:t>be</a:t>
            </a:r>
            <a:r>
              <a:rPr lang="de-DE" dirty="0"/>
              <a:t> 0xc68c</a:t>
            </a:r>
          </a:p>
          <a:p>
            <a:r>
              <a:rPr lang="de-DE" dirty="0"/>
              <a:t>0x180??</a:t>
            </a:r>
          </a:p>
          <a:p>
            <a:pPr lvl="1"/>
            <a:r>
              <a:rPr lang="de-DE" dirty="0"/>
              <a:t>0x180 == </a:t>
            </a:r>
            <a:r>
              <a:rPr lang="de-DE" dirty="0" err="1"/>
              <a:t>sizeof</a:t>
            </a:r>
            <a:r>
              <a:rPr lang="de-DE" dirty="0"/>
              <a:t>(</a:t>
            </a:r>
            <a:r>
              <a:rPr lang="de-DE" dirty="0" err="1"/>
              <a:t>jfDocumentImpl</a:t>
            </a:r>
            <a:r>
              <a:rPr lang="de-DE" dirty="0"/>
              <a:t> </a:t>
            </a:r>
            <a:r>
              <a:rPr lang="de-DE" dirty="0" err="1"/>
              <a:t>Object</a:t>
            </a:r>
            <a:r>
              <a:rPr lang="de-DE" dirty="0"/>
              <a:t>)</a:t>
            </a:r>
          </a:p>
          <a:p>
            <a:pPr lvl="1"/>
            <a:r>
              <a:rPr lang="de-DE" dirty="0"/>
              <a:t>First </a:t>
            </a:r>
            <a:r>
              <a:rPr lang="de-DE" dirty="0" err="1"/>
              <a:t>object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size</a:t>
            </a:r>
            <a:r>
              <a:rPr lang="de-DE" dirty="0"/>
              <a:t> </a:t>
            </a: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created</a:t>
            </a:r>
            <a:r>
              <a:rPr lang="de-DE" dirty="0"/>
              <a:t> on </a:t>
            </a:r>
            <a:r>
              <a:rPr lang="de-DE" dirty="0" err="1"/>
              <a:t>jfCache</a:t>
            </a:r>
            <a:endParaRPr lang="de-DE" dirty="0"/>
          </a:p>
          <a:p>
            <a:pPr lvl="1"/>
            <a:r>
              <a:rPr lang="de-DE" dirty="0"/>
              <a:t>Range </a:t>
            </a:r>
            <a:r>
              <a:rPr lang="de-DE" dirty="0" err="1"/>
              <a:t>mechanism</a:t>
            </a:r>
            <a:r>
              <a:rPr lang="de-DE" dirty="0"/>
              <a:t> =&gt; Every </a:t>
            </a:r>
            <a:r>
              <a:rPr lang="de-DE" dirty="0" err="1"/>
              <a:t>object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size</a:t>
            </a:r>
            <a:r>
              <a:rPr lang="de-DE" dirty="0"/>
              <a:t> 0x100 - 0x180 will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placed</a:t>
            </a:r>
            <a:r>
              <a:rPr lang="de-DE" dirty="0"/>
              <a:t> in same </a:t>
            </a:r>
            <a:r>
              <a:rPr lang="de-DE" dirty="0" err="1"/>
              <a:t>chunk</a:t>
            </a:r>
            <a:endParaRPr lang="de-DE" dirty="0"/>
          </a:p>
          <a:p>
            <a:pPr lvl="1"/>
            <a:r>
              <a:rPr lang="de-DE" dirty="0" err="1"/>
              <a:t>Biggest</a:t>
            </a:r>
            <a:r>
              <a:rPr lang="de-DE" dirty="0"/>
              <a:t> </a:t>
            </a:r>
            <a:r>
              <a:rPr lang="de-DE" dirty="0" err="1"/>
              <a:t>object</a:t>
            </a:r>
            <a:r>
              <a:rPr lang="de-DE" dirty="0"/>
              <a:t> </a:t>
            </a:r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create</a:t>
            </a:r>
            <a:r>
              <a:rPr lang="de-DE" dirty="0"/>
              <a:t>: The </a:t>
            </a:r>
            <a:r>
              <a:rPr lang="de-DE" dirty="0" err="1"/>
              <a:t>template</a:t>
            </a:r>
            <a:r>
              <a:rPr lang="de-DE" dirty="0"/>
              <a:t> </a:t>
            </a:r>
            <a:r>
              <a:rPr lang="de-DE" dirty="0" err="1"/>
              <a:t>object</a:t>
            </a:r>
            <a:endParaRPr lang="de-DE" dirty="0"/>
          </a:p>
          <a:p>
            <a:pPr lvl="2"/>
            <a:r>
              <a:rPr lang="de-DE" dirty="0" err="1"/>
              <a:t>sizeof</a:t>
            </a:r>
            <a:r>
              <a:rPr lang="de-DE" dirty="0"/>
              <a:t>(Template </a:t>
            </a:r>
            <a:r>
              <a:rPr lang="de-DE" dirty="0" err="1"/>
              <a:t>object</a:t>
            </a:r>
            <a:r>
              <a:rPr lang="de-DE" dirty="0"/>
              <a:t>) == 0x140</a:t>
            </a:r>
          </a:p>
          <a:p>
            <a:pPr lvl="1"/>
            <a:r>
              <a:rPr lang="de-DE" dirty="0"/>
              <a:t>Due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rather</a:t>
            </a:r>
            <a:r>
              <a:rPr lang="de-DE" dirty="0"/>
              <a:t> </a:t>
            </a:r>
            <a:r>
              <a:rPr lang="de-DE" dirty="0" err="1"/>
              <a:t>unusual</a:t>
            </a:r>
            <a:r>
              <a:rPr lang="de-DE" dirty="0"/>
              <a:t> </a:t>
            </a:r>
            <a:r>
              <a:rPr lang="de-DE" dirty="0" err="1"/>
              <a:t>size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„</a:t>
            </a:r>
            <a:r>
              <a:rPr lang="de-DE" dirty="0" err="1"/>
              <a:t>quiet</a:t>
            </a:r>
            <a:r>
              <a:rPr lang="de-DE" dirty="0"/>
              <a:t>“ in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chunk</a:t>
            </a:r>
            <a:endParaRPr lang="de-DE" dirty="0"/>
          </a:p>
          <a:p>
            <a:pPr lvl="2"/>
            <a:r>
              <a:rPr lang="de-DE" dirty="0" err="1"/>
              <a:t>Perfect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exploit</a:t>
            </a:r>
            <a:r>
              <a:rPr lang="de-DE" dirty="0"/>
              <a:t> </a:t>
            </a:r>
            <a:r>
              <a:rPr lang="de-DE" dirty="0" err="1"/>
              <a:t>reliability</a:t>
            </a:r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80585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idx="1"/>
          </p:nvPr>
        </p:nvSpPr>
        <p:spPr>
          <a:xfrm>
            <a:off x="471488" y="4005064"/>
            <a:ext cx="8248650" cy="2160240"/>
          </a:xfrm>
        </p:spPr>
        <p:txBody>
          <a:bodyPr/>
          <a:lstStyle/>
          <a:p>
            <a:r>
              <a:rPr lang="de-DE" dirty="0"/>
              <a:t>Spray ~ 5000 * 0xc68c-sized </a:t>
            </a:r>
            <a:r>
              <a:rPr lang="de-DE" dirty="0" err="1"/>
              <a:t>buffers</a:t>
            </a:r>
            <a:r>
              <a:rPr lang="de-DE" dirty="0"/>
              <a:t> (~ 250MB)</a:t>
            </a:r>
          </a:p>
          <a:p>
            <a:r>
              <a:rPr lang="de-DE" dirty="0" err="1"/>
              <a:t>Address</a:t>
            </a:r>
            <a:r>
              <a:rPr lang="de-DE" dirty="0"/>
              <a:t> 0x10101000 will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mapped</a:t>
            </a:r>
            <a:endParaRPr lang="de-DE" dirty="0"/>
          </a:p>
          <a:p>
            <a:pPr lvl="1"/>
            <a:r>
              <a:rPr lang="de-DE" dirty="0"/>
              <a:t>This will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our</a:t>
            </a:r>
            <a:r>
              <a:rPr lang="de-DE" dirty="0"/>
              <a:t> </a:t>
            </a:r>
            <a:r>
              <a:rPr lang="de-DE" dirty="0" err="1"/>
              <a:t>target</a:t>
            </a:r>
            <a:r>
              <a:rPr lang="de-DE" dirty="0"/>
              <a:t> </a:t>
            </a:r>
            <a:r>
              <a:rPr lang="de-DE" dirty="0" err="1"/>
              <a:t>address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„</a:t>
            </a:r>
            <a:r>
              <a:rPr lang="de-DE" dirty="0" err="1"/>
              <a:t>first</a:t>
            </a:r>
            <a:r>
              <a:rPr lang="de-DE" dirty="0"/>
              <a:t> </a:t>
            </a:r>
            <a:r>
              <a:rPr lang="de-DE" dirty="0" err="1"/>
              <a:t>shot</a:t>
            </a:r>
            <a:r>
              <a:rPr lang="de-DE" dirty="0"/>
              <a:t>“</a:t>
            </a:r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Exploiting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Reader - </a:t>
            </a:r>
            <a:r>
              <a:rPr lang="de-DE" dirty="0" err="1"/>
              <a:t>Practical</a:t>
            </a:r>
            <a:r>
              <a:rPr lang="de-DE" dirty="0"/>
              <a:t> </a:t>
            </a:r>
            <a:r>
              <a:rPr lang="de-DE" dirty="0" err="1"/>
              <a:t>example</a:t>
            </a:r>
            <a:endParaRPr lang="de-DE" dirty="0"/>
          </a:p>
        </p:txBody>
      </p:sp>
      <p:sp>
        <p:nvSpPr>
          <p:cNvPr id="2" name="Abgerundetes Rechteck 1"/>
          <p:cNvSpPr/>
          <p:nvPr/>
        </p:nvSpPr>
        <p:spPr>
          <a:xfrm>
            <a:off x="827584" y="2363908"/>
            <a:ext cx="1224136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Abgerundetes Rechteck 4"/>
          <p:cNvSpPr/>
          <p:nvPr/>
        </p:nvSpPr>
        <p:spPr>
          <a:xfrm>
            <a:off x="2105440" y="2363908"/>
            <a:ext cx="1224136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Abgerundetes Rechteck 5"/>
          <p:cNvSpPr/>
          <p:nvPr/>
        </p:nvSpPr>
        <p:spPr>
          <a:xfrm>
            <a:off x="3383296" y="2363908"/>
            <a:ext cx="1224136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4661152" y="2363908"/>
            <a:ext cx="1224136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2987824" y="1198493"/>
            <a:ext cx="3240360" cy="720080"/>
          </a:xfrm>
          <a:prstGeom prst="rect">
            <a:avLst/>
          </a:prstGeom>
          <a:gradFill>
            <a:gsLst>
              <a:gs pos="39000">
                <a:srgbClr val="FFFF80"/>
              </a:gs>
              <a:gs pos="0">
                <a:srgbClr val="FFFF00"/>
              </a:gs>
              <a:gs pos="100000">
                <a:schemeClr val="bg1"/>
              </a:gs>
            </a:gsLst>
            <a:lin ang="16200000" scaled="1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rgbClr val="FF0000"/>
              </a:buClr>
            </a:pPr>
            <a:r>
              <a:rPr lang="de-DE" sz="1600" b="1">
                <a:solidFill>
                  <a:schemeClr val="tx1"/>
                </a:solidFill>
              </a:rPr>
              <a:t>Step 1</a:t>
            </a:r>
          </a:p>
          <a:p>
            <a:pPr>
              <a:buClr>
                <a:srgbClr val="FF0000"/>
              </a:buClr>
            </a:pPr>
            <a:r>
              <a:rPr lang="de-DE" sz="1600" b="1">
                <a:solidFill>
                  <a:schemeClr val="tx1"/>
                </a:solidFill>
              </a:rPr>
              <a:t>Spray strings or arrays of size 0xc68c</a:t>
            </a:r>
          </a:p>
        </p:txBody>
      </p:sp>
      <p:sp>
        <p:nvSpPr>
          <p:cNvPr id="9" name="Abgerundetes Rechteck 8"/>
          <p:cNvSpPr/>
          <p:nvPr/>
        </p:nvSpPr>
        <p:spPr>
          <a:xfrm>
            <a:off x="5940152" y="2358180"/>
            <a:ext cx="1224136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Abgerundetes Rechteck 9"/>
          <p:cNvSpPr/>
          <p:nvPr/>
        </p:nvSpPr>
        <p:spPr>
          <a:xfrm>
            <a:off x="7218008" y="2358180"/>
            <a:ext cx="1224136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2" name="Gerade Verbindung mit Pfeil 11"/>
          <p:cNvCxnSpPr/>
          <p:nvPr/>
        </p:nvCxnSpPr>
        <p:spPr>
          <a:xfrm>
            <a:off x="1072886" y="3501008"/>
            <a:ext cx="7128792" cy="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hteck 14"/>
          <p:cNvSpPr/>
          <p:nvPr/>
        </p:nvSpPr>
        <p:spPr>
          <a:xfrm>
            <a:off x="7389456" y="1447611"/>
            <a:ext cx="1261514" cy="55777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b="1" dirty="0" err="1"/>
              <a:t>sizeof</a:t>
            </a:r>
            <a:r>
              <a:rPr lang="de-DE" sz="1400" b="1" dirty="0"/>
              <a:t>(</a:t>
            </a:r>
            <a:r>
              <a:rPr lang="de-DE" sz="1400" b="1" dirty="0" err="1"/>
              <a:t>buffer</a:t>
            </a:r>
            <a:r>
              <a:rPr lang="de-DE" sz="1400" b="1" dirty="0"/>
              <a:t>) == 0xc68c</a:t>
            </a:r>
          </a:p>
        </p:txBody>
      </p:sp>
      <p:cxnSp>
        <p:nvCxnSpPr>
          <p:cNvPr id="18" name="Gerade Verbindung mit Pfeil 17"/>
          <p:cNvCxnSpPr/>
          <p:nvPr/>
        </p:nvCxnSpPr>
        <p:spPr>
          <a:xfrm flipH="1">
            <a:off x="7830076" y="2094539"/>
            <a:ext cx="126300" cy="468624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546115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471488" y="4005064"/>
            <a:ext cx="8248650" cy="2160240"/>
          </a:xfrm>
        </p:spPr>
        <p:txBody>
          <a:bodyPr>
            <a:normAutofit/>
          </a:bodyPr>
          <a:lstStyle/>
          <a:p>
            <a:r>
              <a:rPr lang="de-DE" dirty="0"/>
              <a:t>After </a:t>
            </a:r>
            <a:r>
              <a:rPr lang="de-DE" dirty="0" err="1"/>
              <a:t>writing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0x10101000 </a:t>
            </a:r>
            <a:r>
              <a:rPr lang="de-DE" dirty="0" err="1"/>
              <a:t>search</a:t>
            </a:r>
            <a:r>
              <a:rPr lang="de-DE" dirty="0"/>
              <a:t> </a:t>
            </a:r>
            <a:r>
              <a:rPr lang="de-DE" dirty="0" err="1"/>
              <a:t>through</a:t>
            </a:r>
            <a:r>
              <a:rPr lang="de-DE" dirty="0"/>
              <a:t> </a:t>
            </a:r>
            <a:r>
              <a:rPr lang="de-DE" dirty="0" err="1"/>
              <a:t>strings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array</a:t>
            </a:r>
            <a:r>
              <a:rPr lang="de-DE" dirty="0"/>
              <a:t> </a:t>
            </a:r>
            <a:r>
              <a:rPr lang="de-DE" dirty="0" err="1"/>
              <a:t>entries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overwritten</a:t>
            </a:r>
            <a:r>
              <a:rPr lang="de-DE" dirty="0"/>
              <a:t> </a:t>
            </a:r>
            <a:r>
              <a:rPr lang="de-DE" dirty="0" err="1"/>
              <a:t>data</a:t>
            </a:r>
            <a:endParaRPr lang="de-DE" dirty="0"/>
          </a:p>
          <a:p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overwrite</a:t>
            </a:r>
            <a:r>
              <a:rPr lang="de-DE" dirty="0"/>
              <a:t> </a:t>
            </a:r>
            <a:r>
              <a:rPr lang="de-DE" dirty="0" err="1"/>
              <a:t>offset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compute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i="1" dirty="0" err="1"/>
              <a:t>base</a:t>
            </a:r>
            <a:r>
              <a:rPr lang="de-DE" i="1" dirty="0"/>
              <a:t> </a:t>
            </a:r>
            <a:r>
              <a:rPr lang="de-DE" i="1" dirty="0" err="1"/>
              <a:t>address</a:t>
            </a:r>
            <a:r>
              <a:rPr lang="de-DE" i="1" dirty="0"/>
              <a:t> </a:t>
            </a:r>
            <a:r>
              <a:rPr lang="de-DE" i="1" dirty="0" err="1"/>
              <a:t>of</a:t>
            </a:r>
            <a:r>
              <a:rPr lang="de-DE" i="1" dirty="0"/>
              <a:t> </a:t>
            </a:r>
            <a:r>
              <a:rPr lang="de-DE" i="1" dirty="0" err="1"/>
              <a:t>buffer</a:t>
            </a:r>
            <a:r>
              <a:rPr lang="de-DE" i="1" dirty="0"/>
              <a:t> X</a:t>
            </a:r>
            <a:r>
              <a:rPr lang="de-DE" dirty="0"/>
              <a:t>!</a:t>
            </a:r>
            <a:endParaRPr lang="de-DE" i="1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Exploiting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Reader - </a:t>
            </a:r>
            <a:r>
              <a:rPr lang="de-DE" dirty="0" err="1"/>
              <a:t>Practical</a:t>
            </a:r>
            <a:r>
              <a:rPr lang="de-DE" dirty="0"/>
              <a:t> </a:t>
            </a:r>
            <a:r>
              <a:rPr lang="de-DE" dirty="0" err="1"/>
              <a:t>example</a:t>
            </a:r>
            <a:endParaRPr lang="de-DE" dirty="0"/>
          </a:p>
        </p:txBody>
      </p:sp>
      <p:sp>
        <p:nvSpPr>
          <p:cNvPr id="2" name="Abgerundetes Rechteck 1"/>
          <p:cNvSpPr/>
          <p:nvPr/>
        </p:nvSpPr>
        <p:spPr>
          <a:xfrm>
            <a:off x="827584" y="2344320"/>
            <a:ext cx="1224136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Abgerundetes Rechteck 4"/>
          <p:cNvSpPr/>
          <p:nvPr/>
        </p:nvSpPr>
        <p:spPr>
          <a:xfrm>
            <a:off x="2105440" y="2344320"/>
            <a:ext cx="1224136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Abgerundetes Rechteck 5"/>
          <p:cNvSpPr/>
          <p:nvPr/>
        </p:nvSpPr>
        <p:spPr>
          <a:xfrm>
            <a:off x="3383296" y="2344320"/>
            <a:ext cx="1224136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4661152" y="2344320"/>
            <a:ext cx="1224136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e-DE" b="1"/>
              <a:t>Buffer X</a:t>
            </a:r>
          </a:p>
        </p:txBody>
      </p:sp>
      <p:sp>
        <p:nvSpPr>
          <p:cNvPr id="8" name="Rechteck 7"/>
          <p:cNvSpPr/>
          <p:nvPr/>
        </p:nvSpPr>
        <p:spPr>
          <a:xfrm>
            <a:off x="3491880" y="1268760"/>
            <a:ext cx="2357411" cy="720080"/>
          </a:xfrm>
          <a:prstGeom prst="rect">
            <a:avLst/>
          </a:prstGeom>
          <a:gradFill>
            <a:gsLst>
              <a:gs pos="39000">
                <a:srgbClr val="FFFF80"/>
              </a:gs>
              <a:gs pos="0">
                <a:srgbClr val="FFFF00"/>
              </a:gs>
              <a:gs pos="100000">
                <a:schemeClr val="bg1"/>
              </a:gs>
            </a:gsLst>
            <a:lin ang="16200000" scaled="1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rgbClr val="FF0000"/>
              </a:buClr>
            </a:pPr>
            <a:r>
              <a:rPr lang="de-DE" sz="1600" b="1">
                <a:solidFill>
                  <a:schemeClr val="tx1"/>
                </a:solidFill>
              </a:rPr>
              <a:t>Step 2</a:t>
            </a:r>
          </a:p>
          <a:p>
            <a:pPr>
              <a:buClr>
                <a:srgbClr val="FF0000"/>
              </a:buClr>
            </a:pPr>
            <a:r>
              <a:rPr lang="de-DE" sz="1600" b="1">
                <a:solidFill>
                  <a:schemeClr val="tx1"/>
                </a:solidFill>
              </a:rPr>
              <a:t>Trigger first 0-DW write </a:t>
            </a:r>
          </a:p>
          <a:p>
            <a:pPr>
              <a:buClr>
                <a:srgbClr val="FF0000"/>
              </a:buClr>
            </a:pPr>
            <a:r>
              <a:rPr lang="de-DE" sz="1600" b="1">
                <a:solidFill>
                  <a:schemeClr val="tx1"/>
                </a:solidFill>
              </a:rPr>
              <a:t>to 0x10101000</a:t>
            </a:r>
          </a:p>
        </p:txBody>
      </p:sp>
      <p:sp>
        <p:nvSpPr>
          <p:cNvPr id="9" name="Abgerundetes Rechteck 8"/>
          <p:cNvSpPr/>
          <p:nvPr/>
        </p:nvSpPr>
        <p:spPr>
          <a:xfrm>
            <a:off x="5940152" y="2338592"/>
            <a:ext cx="1224136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Abgerundetes Rechteck 9"/>
          <p:cNvSpPr/>
          <p:nvPr/>
        </p:nvSpPr>
        <p:spPr>
          <a:xfrm>
            <a:off x="7218008" y="2338592"/>
            <a:ext cx="1224136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Rechteck 14"/>
          <p:cNvSpPr/>
          <p:nvPr/>
        </p:nvSpPr>
        <p:spPr>
          <a:xfrm>
            <a:off x="6647035" y="1412776"/>
            <a:ext cx="1362495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b="1" dirty="0" err="1"/>
              <a:t>Overwrite</a:t>
            </a:r>
            <a:r>
              <a:rPr lang="de-DE" sz="1400" b="1" dirty="0"/>
              <a:t> String / </a:t>
            </a:r>
            <a:r>
              <a:rPr lang="de-DE" sz="1400" b="1" dirty="0" err="1"/>
              <a:t>array</a:t>
            </a:r>
            <a:r>
              <a:rPr lang="de-DE" sz="1400" b="1" dirty="0"/>
              <a:t> </a:t>
            </a:r>
            <a:r>
              <a:rPr lang="de-DE" sz="1400" b="1" dirty="0" err="1"/>
              <a:t>entry</a:t>
            </a:r>
            <a:endParaRPr lang="de-DE" sz="1400" b="1" dirty="0"/>
          </a:p>
        </p:txBody>
      </p:sp>
      <p:cxnSp>
        <p:nvCxnSpPr>
          <p:cNvPr id="18" name="Gerade Verbindung mit Pfeil 17"/>
          <p:cNvCxnSpPr/>
          <p:nvPr/>
        </p:nvCxnSpPr>
        <p:spPr>
          <a:xfrm flipH="1">
            <a:off x="5652120" y="1881400"/>
            <a:ext cx="900100" cy="949816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uppieren 22"/>
          <p:cNvGrpSpPr/>
          <p:nvPr/>
        </p:nvGrpSpPr>
        <p:grpSpPr>
          <a:xfrm>
            <a:off x="5372374" y="2865494"/>
            <a:ext cx="198308" cy="220018"/>
            <a:chOff x="5174066" y="3371276"/>
            <a:chExt cx="198308" cy="220018"/>
          </a:xfrm>
        </p:grpSpPr>
        <p:cxnSp>
          <p:nvCxnSpPr>
            <p:cNvPr id="21" name="Gerade Verbindung 20"/>
            <p:cNvCxnSpPr/>
            <p:nvPr/>
          </p:nvCxnSpPr>
          <p:spPr>
            <a:xfrm>
              <a:off x="5174066" y="3375270"/>
              <a:ext cx="198308" cy="216024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Gerade Verbindung 21"/>
            <p:cNvCxnSpPr/>
            <p:nvPr/>
          </p:nvCxnSpPr>
          <p:spPr>
            <a:xfrm flipH="1">
              <a:off x="5174066" y="3371276"/>
              <a:ext cx="198308" cy="216024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79114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Exploiting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Reader - </a:t>
            </a:r>
            <a:r>
              <a:rPr lang="de-DE" dirty="0" err="1"/>
              <a:t>Practical</a:t>
            </a:r>
            <a:r>
              <a:rPr lang="de-DE" dirty="0"/>
              <a:t> </a:t>
            </a:r>
            <a:r>
              <a:rPr lang="de-DE" dirty="0" err="1"/>
              <a:t>example</a:t>
            </a:r>
            <a:endParaRPr lang="de-DE" dirty="0"/>
          </a:p>
        </p:txBody>
      </p:sp>
      <p:sp>
        <p:nvSpPr>
          <p:cNvPr id="8" name="Rechteck 7"/>
          <p:cNvSpPr/>
          <p:nvPr/>
        </p:nvSpPr>
        <p:spPr>
          <a:xfrm>
            <a:off x="2627784" y="1124744"/>
            <a:ext cx="3744416" cy="720080"/>
          </a:xfrm>
          <a:prstGeom prst="rect">
            <a:avLst/>
          </a:prstGeom>
          <a:gradFill>
            <a:gsLst>
              <a:gs pos="39000">
                <a:srgbClr val="FFFF80"/>
              </a:gs>
              <a:gs pos="0">
                <a:srgbClr val="FFFF00"/>
              </a:gs>
              <a:gs pos="100000">
                <a:schemeClr val="bg1"/>
              </a:gs>
            </a:gsLst>
            <a:lin ang="16200000" scaled="1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rgbClr val="FF0000"/>
              </a:buClr>
            </a:pPr>
            <a:r>
              <a:rPr lang="de-DE" sz="1600" b="1">
                <a:solidFill>
                  <a:schemeClr val="tx1"/>
                </a:solidFill>
              </a:rPr>
              <a:t>Step 3</a:t>
            </a:r>
          </a:p>
          <a:p>
            <a:pPr>
              <a:buClr>
                <a:srgbClr val="FF0000"/>
              </a:buClr>
            </a:pPr>
            <a:r>
              <a:rPr lang="de-DE" sz="1600" b="1">
                <a:solidFill>
                  <a:schemeClr val="tx1"/>
                </a:solidFill>
              </a:rPr>
              <a:t>Free buffer X and replace it with a chunk</a:t>
            </a:r>
          </a:p>
        </p:txBody>
      </p:sp>
      <p:sp>
        <p:nvSpPr>
          <p:cNvPr id="15" name="Rechteck 14"/>
          <p:cNvSpPr/>
          <p:nvPr/>
        </p:nvSpPr>
        <p:spPr>
          <a:xfrm>
            <a:off x="1115616" y="4825138"/>
            <a:ext cx="1152128" cy="6200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OVERWRITE TARGET</a:t>
            </a:r>
          </a:p>
        </p:txBody>
      </p:sp>
      <p:sp>
        <p:nvSpPr>
          <p:cNvPr id="5" name="Abgerundetes Rechteck 4"/>
          <p:cNvSpPr/>
          <p:nvPr/>
        </p:nvSpPr>
        <p:spPr>
          <a:xfrm>
            <a:off x="3113838" y="2060848"/>
            <a:ext cx="2772308" cy="1512168"/>
          </a:xfrm>
          <a:prstGeom prst="roundRect">
            <a:avLst>
              <a:gd name="adj" fmla="val 847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/>
              <a:t>Buffer X</a:t>
            </a:r>
          </a:p>
        </p:txBody>
      </p:sp>
      <p:sp>
        <p:nvSpPr>
          <p:cNvPr id="16" name="Abgerundetes Rechteck 15"/>
          <p:cNvSpPr/>
          <p:nvPr/>
        </p:nvSpPr>
        <p:spPr>
          <a:xfrm>
            <a:off x="251915" y="2060848"/>
            <a:ext cx="2772308" cy="1512168"/>
          </a:xfrm>
          <a:prstGeom prst="roundRect">
            <a:avLst>
              <a:gd name="adj" fmla="val 847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/>
              <a:t>String / Array buffer</a:t>
            </a:r>
          </a:p>
        </p:txBody>
      </p:sp>
      <p:sp>
        <p:nvSpPr>
          <p:cNvPr id="17" name="Abgerundetes Rechteck 16"/>
          <p:cNvSpPr/>
          <p:nvPr/>
        </p:nvSpPr>
        <p:spPr>
          <a:xfrm>
            <a:off x="5977031" y="2060848"/>
            <a:ext cx="2772308" cy="1512168"/>
          </a:xfrm>
          <a:prstGeom prst="roundRect">
            <a:avLst>
              <a:gd name="adj" fmla="val 847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/>
              <a:t>String / Array buffer</a:t>
            </a:r>
          </a:p>
        </p:txBody>
      </p:sp>
      <p:cxnSp>
        <p:nvCxnSpPr>
          <p:cNvPr id="24" name="Gerade Verbindung 23"/>
          <p:cNvCxnSpPr/>
          <p:nvPr/>
        </p:nvCxnSpPr>
        <p:spPr>
          <a:xfrm flipH="1">
            <a:off x="3059832" y="2042445"/>
            <a:ext cx="2845312" cy="1530571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24"/>
          <p:cNvCxnSpPr/>
          <p:nvPr/>
        </p:nvCxnSpPr>
        <p:spPr>
          <a:xfrm flipH="1" flipV="1">
            <a:off x="3076575" y="2052638"/>
            <a:ext cx="2843213" cy="1509713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feld 31"/>
          <p:cNvSpPr txBox="1"/>
          <p:nvPr/>
        </p:nvSpPr>
        <p:spPr>
          <a:xfrm>
            <a:off x="4054711" y="2204864"/>
            <a:ext cx="890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>
                <a:solidFill>
                  <a:srgbClr val="FF0000"/>
                </a:solidFill>
              </a:rPr>
              <a:t>FREE IT</a:t>
            </a:r>
          </a:p>
        </p:txBody>
      </p:sp>
      <p:cxnSp>
        <p:nvCxnSpPr>
          <p:cNvPr id="34" name="Gerade Verbindung mit Pfeil 33"/>
          <p:cNvCxnSpPr/>
          <p:nvPr/>
        </p:nvCxnSpPr>
        <p:spPr>
          <a:xfrm flipV="1">
            <a:off x="4495229" y="3677898"/>
            <a:ext cx="0" cy="596148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Abgerundetes Rechteck 30"/>
          <p:cNvSpPr/>
          <p:nvPr/>
        </p:nvSpPr>
        <p:spPr>
          <a:xfrm>
            <a:off x="3113838" y="4365104"/>
            <a:ext cx="2772308" cy="1512168"/>
          </a:xfrm>
          <a:prstGeom prst="roundRect">
            <a:avLst>
              <a:gd name="adj" fmla="val 847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br>
              <a:rPr lang="de-DE" dirty="0"/>
            </a:br>
            <a:r>
              <a:rPr lang="de-DE" dirty="0"/>
              <a:t>[…]</a:t>
            </a:r>
          </a:p>
        </p:txBody>
      </p:sp>
      <p:sp>
        <p:nvSpPr>
          <p:cNvPr id="36" name="Rechteck 35"/>
          <p:cNvSpPr/>
          <p:nvPr/>
        </p:nvSpPr>
        <p:spPr>
          <a:xfrm>
            <a:off x="3219088" y="4438424"/>
            <a:ext cx="613772" cy="2826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jfMC*</a:t>
            </a:r>
          </a:p>
        </p:txBody>
      </p:sp>
      <p:sp>
        <p:nvSpPr>
          <p:cNvPr id="37" name="Rechteck 36"/>
          <p:cNvSpPr/>
          <p:nvPr/>
        </p:nvSpPr>
        <p:spPr>
          <a:xfrm>
            <a:off x="3893448" y="4437112"/>
            <a:ext cx="1897752" cy="2826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aaaaaa… (block size 0x180)</a:t>
            </a:r>
          </a:p>
        </p:txBody>
      </p:sp>
      <p:sp>
        <p:nvSpPr>
          <p:cNvPr id="38" name="Rechteck 37"/>
          <p:cNvSpPr/>
          <p:nvPr/>
        </p:nvSpPr>
        <p:spPr>
          <a:xfrm>
            <a:off x="3217188" y="4789566"/>
            <a:ext cx="613772" cy="2826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jfMC*</a:t>
            </a:r>
          </a:p>
        </p:txBody>
      </p:sp>
      <p:sp>
        <p:nvSpPr>
          <p:cNvPr id="39" name="Rechteck 38"/>
          <p:cNvSpPr/>
          <p:nvPr/>
        </p:nvSpPr>
        <p:spPr>
          <a:xfrm>
            <a:off x="3891548" y="4788254"/>
            <a:ext cx="1897752" cy="2826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aaaaaa… (block size 0x180)</a:t>
            </a:r>
          </a:p>
        </p:txBody>
      </p:sp>
      <p:sp>
        <p:nvSpPr>
          <p:cNvPr id="40" name="Rechteck 39"/>
          <p:cNvSpPr/>
          <p:nvPr/>
        </p:nvSpPr>
        <p:spPr>
          <a:xfrm>
            <a:off x="3219088" y="5463412"/>
            <a:ext cx="613772" cy="282630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flink</a:t>
            </a:r>
          </a:p>
        </p:txBody>
      </p:sp>
      <p:sp>
        <p:nvSpPr>
          <p:cNvPr id="41" name="Rechteck 40"/>
          <p:cNvSpPr/>
          <p:nvPr/>
        </p:nvSpPr>
        <p:spPr>
          <a:xfrm>
            <a:off x="3893448" y="5462100"/>
            <a:ext cx="1897752" cy="2826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Free buffer</a:t>
            </a:r>
          </a:p>
        </p:txBody>
      </p:sp>
      <p:cxnSp>
        <p:nvCxnSpPr>
          <p:cNvPr id="18" name="Gerade Verbindung mit Pfeil 17"/>
          <p:cNvCxnSpPr>
            <a:endCxn id="40" idx="1"/>
          </p:cNvCxnSpPr>
          <p:nvPr/>
        </p:nvCxnSpPr>
        <p:spPr>
          <a:xfrm>
            <a:off x="2288508" y="5157192"/>
            <a:ext cx="930580" cy="447535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hteck 44"/>
          <p:cNvSpPr/>
          <p:nvPr/>
        </p:nvSpPr>
        <p:spPr>
          <a:xfrm>
            <a:off x="4673049" y="3768955"/>
            <a:ext cx="1987183" cy="3801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Replace buffer with chunk</a:t>
            </a:r>
          </a:p>
        </p:txBody>
      </p:sp>
    </p:spTree>
    <p:extLst>
      <p:ext uri="{BB962C8B-B14F-4D97-AF65-F5344CB8AC3E}">
        <p14:creationId xmlns:p14="http://schemas.microsoft.com/office/powerpoint/2010/main" val="3402852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5" grpId="0" animBg="1"/>
      <p:bldP spid="5" grpId="0" animBg="1"/>
      <p:bldP spid="16" grpId="0" animBg="1"/>
      <p:bldP spid="17" grpId="0" animBg="1"/>
      <p:bldP spid="32" grpId="0"/>
      <p:bldP spid="31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5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471488" y="1340768"/>
            <a:ext cx="8493000" cy="5040560"/>
          </a:xfrm>
        </p:spPr>
        <p:txBody>
          <a:bodyPr>
            <a:normAutofit/>
          </a:bodyPr>
          <a:lstStyle/>
          <a:p>
            <a:pPr marL="342900" lvl="1" indent="-342900">
              <a:buFont typeface="Wingdings" pitchFamily="2" charset="2"/>
              <a:buChar char="§"/>
            </a:pPr>
            <a:r>
              <a:rPr lang="en-US" sz="2800" dirty="0"/>
              <a:t>Before</a:t>
            </a:r>
            <a:r>
              <a:rPr lang="de-DE" sz="2800" dirty="0"/>
              <a:t> </a:t>
            </a:r>
            <a:r>
              <a:rPr lang="de-DE" sz="2800" dirty="0" err="1"/>
              <a:t>freeing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0xc68c-sized </a:t>
            </a:r>
            <a:r>
              <a:rPr lang="de-DE" sz="2800" dirty="0" err="1"/>
              <a:t>buffer</a:t>
            </a:r>
            <a:r>
              <a:rPr lang="de-DE" sz="2800" dirty="0"/>
              <a:t>: </a:t>
            </a:r>
            <a:r>
              <a:rPr lang="de-DE" sz="2800" dirty="0" err="1"/>
              <a:t>Defragment</a:t>
            </a:r>
            <a:r>
              <a:rPr lang="de-DE" sz="2800" dirty="0"/>
              <a:t> </a:t>
            </a:r>
            <a:r>
              <a:rPr lang="de-DE" sz="2800" dirty="0" err="1"/>
              <a:t>size</a:t>
            </a:r>
            <a:r>
              <a:rPr lang="de-DE" sz="2800" dirty="0"/>
              <a:t> 0x180 on </a:t>
            </a:r>
            <a:r>
              <a:rPr lang="de-DE" sz="2800" dirty="0" err="1"/>
              <a:t>jfCache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fill</a:t>
            </a:r>
            <a:r>
              <a:rPr lang="de-DE" sz="2800" dirty="0"/>
              <a:t> „</a:t>
            </a:r>
            <a:r>
              <a:rPr lang="de-DE" sz="2800" dirty="0" err="1"/>
              <a:t>holes</a:t>
            </a:r>
            <a:r>
              <a:rPr lang="de-DE" sz="2800" dirty="0"/>
              <a:t>“ in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heap</a:t>
            </a:r>
            <a:endParaRPr lang="de-DE" sz="2800" dirty="0"/>
          </a:p>
          <a:p>
            <a:pPr marL="342900" lvl="1" indent="-342900">
              <a:buFont typeface="Wingdings" pitchFamily="2" charset="2"/>
              <a:buChar char="§"/>
            </a:pPr>
            <a:r>
              <a:rPr lang="de-DE" sz="2800" dirty="0"/>
              <a:t>After </a:t>
            </a:r>
            <a:r>
              <a:rPr lang="de-DE" sz="2800" dirty="0" err="1"/>
              <a:t>freeing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0xc68c-sized </a:t>
            </a:r>
            <a:r>
              <a:rPr lang="de-DE" sz="2800" dirty="0" err="1"/>
              <a:t>buffer</a:t>
            </a:r>
            <a:r>
              <a:rPr lang="de-DE" sz="2800" dirty="0"/>
              <a:t>: </a:t>
            </a:r>
            <a:r>
              <a:rPr lang="de-DE" sz="2800" dirty="0" err="1"/>
              <a:t>Allocate</a:t>
            </a:r>
            <a:r>
              <a:rPr lang="de-DE" sz="2800" dirty="0"/>
              <a:t> </a:t>
            </a:r>
            <a:r>
              <a:rPr lang="de-DE" sz="2800" dirty="0" err="1"/>
              <a:t>exactly</a:t>
            </a:r>
            <a:r>
              <a:rPr lang="de-DE" sz="2800" dirty="0"/>
              <a:t> 132 </a:t>
            </a:r>
            <a:r>
              <a:rPr lang="de-DE" sz="2800" dirty="0" err="1"/>
              <a:t>template</a:t>
            </a:r>
            <a:r>
              <a:rPr lang="de-DE" sz="2800" dirty="0"/>
              <a:t> </a:t>
            </a:r>
            <a:r>
              <a:rPr lang="de-DE" sz="2800" dirty="0" err="1"/>
              <a:t>objects</a:t>
            </a:r>
            <a:r>
              <a:rPr lang="de-DE" sz="2800" dirty="0"/>
              <a:t>:</a:t>
            </a:r>
          </a:p>
          <a:p>
            <a:pPr marL="0" indent="0">
              <a:buNone/>
            </a:pPr>
            <a:r>
              <a:rPr lang="de-DE" dirty="0"/>
              <a:t>    132 * (0x180 + 4) = 0xc810   </a:t>
            </a:r>
          </a:p>
          <a:p>
            <a:pPr marL="0" indent="0">
              <a:buNone/>
            </a:pPr>
            <a:r>
              <a:rPr lang="de-DE" dirty="0"/>
              <a:t>    =&gt; At least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chunk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size</a:t>
            </a:r>
            <a:r>
              <a:rPr lang="de-DE" dirty="0"/>
              <a:t> 0xc68c </a:t>
            </a:r>
            <a:r>
              <a:rPr lang="de-DE" i="1" dirty="0"/>
              <a:t>must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allocated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    =&gt; This </a:t>
            </a:r>
            <a:r>
              <a:rPr lang="de-DE" dirty="0" err="1"/>
              <a:t>chunk</a:t>
            </a:r>
            <a:r>
              <a:rPr lang="de-DE" dirty="0"/>
              <a:t> will </a:t>
            </a:r>
            <a:r>
              <a:rPr lang="de-DE" dirty="0" err="1"/>
              <a:t>replace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freed</a:t>
            </a:r>
            <a:r>
              <a:rPr lang="de-DE" dirty="0"/>
              <a:t> </a:t>
            </a:r>
            <a:r>
              <a:rPr lang="de-DE" dirty="0" err="1"/>
              <a:t>buffer</a:t>
            </a:r>
            <a:endParaRPr lang="de-DE" dirty="0"/>
          </a:p>
          <a:p>
            <a:r>
              <a:rPr lang="de-DE" dirty="0"/>
              <a:t>The </a:t>
            </a:r>
            <a:r>
              <a:rPr lang="de-DE" dirty="0" err="1"/>
              <a:t>newly</a:t>
            </a:r>
            <a:r>
              <a:rPr lang="de-DE" dirty="0"/>
              <a:t> </a:t>
            </a:r>
            <a:r>
              <a:rPr lang="de-DE" dirty="0" err="1"/>
              <a:t>allocated</a:t>
            </a:r>
            <a:r>
              <a:rPr lang="de-DE" dirty="0"/>
              <a:t> </a:t>
            </a:r>
            <a:r>
              <a:rPr lang="de-DE" dirty="0" err="1"/>
              <a:t>chunk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NOT </a:t>
            </a:r>
            <a:r>
              <a:rPr lang="de-DE" dirty="0" err="1"/>
              <a:t>filled</a:t>
            </a:r>
            <a:r>
              <a:rPr lang="de-DE" dirty="0"/>
              <a:t> </a:t>
            </a:r>
            <a:r>
              <a:rPr lang="de-DE" dirty="0" err="1"/>
              <a:t>completely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allocated</a:t>
            </a:r>
            <a:r>
              <a:rPr lang="de-DE" dirty="0"/>
              <a:t> </a:t>
            </a:r>
            <a:r>
              <a:rPr lang="de-DE" dirty="0" err="1"/>
              <a:t>items</a:t>
            </a:r>
            <a:r>
              <a:rPr lang="de-DE" dirty="0"/>
              <a:t> – </a:t>
            </a:r>
            <a:r>
              <a:rPr lang="de-DE" dirty="0" err="1"/>
              <a:t>the</a:t>
            </a:r>
            <a:r>
              <a:rPr lang="de-DE" dirty="0"/>
              <a:t> last block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chunk</a:t>
            </a:r>
            <a:r>
              <a:rPr lang="de-DE" dirty="0"/>
              <a:t> will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i="1" dirty="0" err="1"/>
              <a:t>free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near</a:t>
            </a:r>
            <a:r>
              <a:rPr lang="de-DE" dirty="0"/>
              <a:t> 100% </a:t>
            </a:r>
            <a:r>
              <a:rPr lang="de-DE" dirty="0" err="1"/>
              <a:t>reliability</a:t>
            </a:r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Exploiting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Reader - </a:t>
            </a:r>
            <a:r>
              <a:rPr lang="de-DE" dirty="0" err="1"/>
              <a:t>Practical</a:t>
            </a:r>
            <a:r>
              <a:rPr lang="de-DE" dirty="0"/>
              <a:t> </a:t>
            </a:r>
            <a:r>
              <a:rPr lang="de-DE" dirty="0" err="1"/>
              <a:t>example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93951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483678" y="4797152"/>
            <a:ext cx="8480809" cy="1440160"/>
          </a:xfrm>
        </p:spPr>
        <p:txBody>
          <a:bodyPr>
            <a:normAutofit fontScale="92500"/>
          </a:bodyPr>
          <a:lstStyle/>
          <a:p>
            <a:r>
              <a:rPr lang="de-DE"/>
              <a:t>We know the address of flink: chunkaddr + 131*(0x180+4)</a:t>
            </a:r>
          </a:p>
          <a:p>
            <a:r>
              <a:rPr lang="de-DE"/>
              <a:t>Partial overwrite: 0x10XXYYZZ =&gt; 0x10000000 (controlled!)</a:t>
            </a:r>
          </a:p>
          <a:p>
            <a:r>
              <a:rPr lang="de-DE"/>
              <a:t>Now allocate template objects of size 0x140…….!</a:t>
            </a:r>
          </a:p>
          <a:p>
            <a:endParaRPr lang="de-DE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Exploiting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Reader - </a:t>
            </a:r>
            <a:r>
              <a:rPr lang="de-DE" dirty="0" err="1"/>
              <a:t>Practical</a:t>
            </a:r>
            <a:r>
              <a:rPr lang="de-DE" dirty="0"/>
              <a:t> </a:t>
            </a:r>
            <a:r>
              <a:rPr lang="de-DE" dirty="0" err="1"/>
              <a:t>example</a:t>
            </a:r>
            <a:endParaRPr lang="de-DE" dirty="0"/>
          </a:p>
        </p:txBody>
      </p:sp>
      <p:sp>
        <p:nvSpPr>
          <p:cNvPr id="8" name="Rechteck 7"/>
          <p:cNvSpPr/>
          <p:nvPr/>
        </p:nvSpPr>
        <p:spPr>
          <a:xfrm>
            <a:off x="2627784" y="1124744"/>
            <a:ext cx="3960440" cy="720080"/>
          </a:xfrm>
          <a:prstGeom prst="rect">
            <a:avLst/>
          </a:prstGeom>
          <a:gradFill>
            <a:gsLst>
              <a:gs pos="39000">
                <a:srgbClr val="FFFF80"/>
              </a:gs>
              <a:gs pos="0">
                <a:srgbClr val="FFFF00"/>
              </a:gs>
              <a:gs pos="100000">
                <a:schemeClr val="bg1"/>
              </a:gs>
            </a:gsLst>
            <a:lin ang="16200000" scaled="1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rgbClr val="FF0000"/>
              </a:buClr>
            </a:pPr>
            <a:r>
              <a:rPr lang="de-DE" sz="1600" b="1">
                <a:solidFill>
                  <a:schemeClr val="tx1"/>
                </a:solidFill>
              </a:rPr>
              <a:t>Step 4</a:t>
            </a:r>
          </a:p>
          <a:p>
            <a:pPr>
              <a:buClr>
                <a:srgbClr val="FF0000"/>
              </a:buClr>
            </a:pPr>
            <a:r>
              <a:rPr lang="de-DE" sz="1600" b="1">
                <a:solidFill>
                  <a:schemeClr val="tx1"/>
                </a:solidFill>
              </a:rPr>
              <a:t>Partially overwrite flink (set last 3 bytes to 0)</a:t>
            </a:r>
          </a:p>
        </p:txBody>
      </p:sp>
      <p:sp>
        <p:nvSpPr>
          <p:cNvPr id="16" name="Abgerundetes Rechteck 15"/>
          <p:cNvSpPr/>
          <p:nvPr/>
        </p:nvSpPr>
        <p:spPr>
          <a:xfrm>
            <a:off x="251915" y="2060848"/>
            <a:ext cx="2772308" cy="1512168"/>
          </a:xfrm>
          <a:prstGeom prst="roundRect">
            <a:avLst>
              <a:gd name="adj" fmla="val 847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/>
              <a:t>String / Array buffer</a:t>
            </a:r>
          </a:p>
        </p:txBody>
      </p:sp>
      <p:sp>
        <p:nvSpPr>
          <p:cNvPr id="17" name="Abgerundetes Rechteck 16"/>
          <p:cNvSpPr/>
          <p:nvPr/>
        </p:nvSpPr>
        <p:spPr>
          <a:xfrm>
            <a:off x="5977031" y="2060848"/>
            <a:ext cx="2772308" cy="1512168"/>
          </a:xfrm>
          <a:prstGeom prst="roundRect">
            <a:avLst>
              <a:gd name="adj" fmla="val 847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/>
              <a:t>String / Array buffer</a:t>
            </a:r>
          </a:p>
        </p:txBody>
      </p:sp>
      <p:grpSp>
        <p:nvGrpSpPr>
          <p:cNvPr id="2" name="Gruppieren 1"/>
          <p:cNvGrpSpPr/>
          <p:nvPr/>
        </p:nvGrpSpPr>
        <p:grpSpPr>
          <a:xfrm>
            <a:off x="3113838" y="2060848"/>
            <a:ext cx="2772308" cy="1512168"/>
            <a:chOff x="3113838" y="4365104"/>
            <a:chExt cx="2772308" cy="1512168"/>
          </a:xfrm>
        </p:grpSpPr>
        <p:sp>
          <p:nvSpPr>
            <p:cNvPr id="31" name="Abgerundetes Rechteck 30"/>
            <p:cNvSpPr/>
            <p:nvPr/>
          </p:nvSpPr>
          <p:spPr>
            <a:xfrm>
              <a:off x="3113838" y="4365104"/>
              <a:ext cx="2772308" cy="1512168"/>
            </a:xfrm>
            <a:prstGeom prst="roundRect">
              <a:avLst>
                <a:gd name="adj" fmla="val 8473"/>
              </a:avLst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br>
                <a:rPr lang="de-DE"/>
              </a:br>
              <a:r>
                <a:rPr lang="de-DE"/>
                <a:t>[…]</a:t>
              </a:r>
            </a:p>
          </p:txBody>
        </p:sp>
        <p:sp>
          <p:nvSpPr>
            <p:cNvPr id="36" name="Rechteck 35"/>
            <p:cNvSpPr/>
            <p:nvPr/>
          </p:nvSpPr>
          <p:spPr>
            <a:xfrm>
              <a:off x="3219088" y="4438424"/>
              <a:ext cx="613772" cy="28263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1200" b="1"/>
                <a:t>jfMC*</a:t>
              </a:r>
            </a:p>
          </p:txBody>
        </p:sp>
        <p:sp>
          <p:nvSpPr>
            <p:cNvPr id="37" name="Rechteck 36"/>
            <p:cNvSpPr/>
            <p:nvPr/>
          </p:nvSpPr>
          <p:spPr>
            <a:xfrm>
              <a:off x="3893448" y="4437112"/>
              <a:ext cx="1897752" cy="28263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1200" b="1"/>
                <a:t>aaaaaa… (block size 0x180)</a:t>
              </a:r>
            </a:p>
          </p:txBody>
        </p:sp>
        <p:sp>
          <p:nvSpPr>
            <p:cNvPr id="38" name="Rechteck 37"/>
            <p:cNvSpPr/>
            <p:nvPr/>
          </p:nvSpPr>
          <p:spPr>
            <a:xfrm>
              <a:off x="3217188" y="4789566"/>
              <a:ext cx="613772" cy="28263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1200" b="1"/>
                <a:t>jfMC*</a:t>
              </a:r>
            </a:p>
          </p:txBody>
        </p:sp>
        <p:sp>
          <p:nvSpPr>
            <p:cNvPr id="39" name="Rechteck 38"/>
            <p:cNvSpPr/>
            <p:nvPr/>
          </p:nvSpPr>
          <p:spPr>
            <a:xfrm>
              <a:off x="3891548" y="4788254"/>
              <a:ext cx="1897752" cy="28263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1200" b="1"/>
                <a:t>aaaaaa… (block size 0x180)</a:t>
              </a:r>
            </a:p>
          </p:txBody>
        </p:sp>
        <p:sp>
          <p:nvSpPr>
            <p:cNvPr id="40" name="Rechteck 39"/>
            <p:cNvSpPr/>
            <p:nvPr/>
          </p:nvSpPr>
          <p:spPr>
            <a:xfrm>
              <a:off x="3219088" y="5463412"/>
              <a:ext cx="613772" cy="282630"/>
            </a:xfrm>
            <a:prstGeom prst="rect">
              <a:avLst/>
            </a:prstGeom>
            <a:solidFill>
              <a:srgbClr val="FF0000"/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1200" b="1"/>
                <a:t>flink</a:t>
              </a:r>
            </a:p>
          </p:txBody>
        </p:sp>
        <p:sp>
          <p:nvSpPr>
            <p:cNvPr id="41" name="Rechteck 40"/>
            <p:cNvSpPr/>
            <p:nvPr/>
          </p:nvSpPr>
          <p:spPr>
            <a:xfrm>
              <a:off x="3893448" y="5462100"/>
              <a:ext cx="1897752" cy="28263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1200" b="1"/>
                <a:t>Free buffer</a:t>
              </a:r>
            </a:p>
          </p:txBody>
        </p:sp>
      </p:grpSp>
      <p:graphicFrame>
        <p:nvGraphicFramePr>
          <p:cNvPr id="27" name="Tabel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9183868"/>
              </p:ext>
            </p:extLst>
          </p:nvPr>
        </p:nvGraphicFramePr>
        <p:xfrm>
          <a:off x="4139951" y="3765464"/>
          <a:ext cx="4610485" cy="8419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640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5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5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5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5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0x10000000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/>
                        <a:t>Attacker-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/>
                        <a:t>Controlled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/>
                        <a:t>Data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0x10000010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11" name="Gewinkelte Verbindung 10"/>
          <p:cNvCxnSpPr/>
          <p:nvPr/>
        </p:nvCxnSpPr>
        <p:spPr>
          <a:xfrm rot="16200000" flipH="1">
            <a:off x="3599115" y="3386933"/>
            <a:ext cx="395688" cy="541970"/>
          </a:xfrm>
          <a:prstGeom prst="bentConnector2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1138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467544" y="4797152"/>
            <a:ext cx="8568952" cy="1440160"/>
          </a:xfrm>
        </p:spPr>
        <p:txBody>
          <a:bodyPr>
            <a:normAutofit fontScale="92500"/>
          </a:bodyPr>
          <a:lstStyle/>
          <a:p>
            <a:r>
              <a:rPr lang="de-DE" dirty="0"/>
              <a:t>The </a:t>
            </a:r>
            <a:r>
              <a:rPr lang="de-DE" dirty="0" err="1"/>
              <a:t>template-object</a:t>
            </a:r>
            <a:r>
              <a:rPr lang="de-DE" dirty="0"/>
              <a:t> will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placed</a:t>
            </a:r>
            <a:r>
              <a:rPr lang="de-DE" dirty="0"/>
              <a:t> </a:t>
            </a:r>
            <a:r>
              <a:rPr lang="de-DE" dirty="0" err="1"/>
              <a:t>into</a:t>
            </a:r>
            <a:r>
              <a:rPr lang="de-DE" dirty="0"/>
              <a:t> </a:t>
            </a:r>
            <a:r>
              <a:rPr lang="de-DE" dirty="0" err="1"/>
              <a:t>our</a:t>
            </a:r>
            <a:r>
              <a:rPr lang="de-DE" dirty="0"/>
              <a:t> </a:t>
            </a:r>
            <a:r>
              <a:rPr lang="de-DE" dirty="0" err="1"/>
              <a:t>data</a:t>
            </a:r>
            <a:endParaRPr lang="de-DE" dirty="0"/>
          </a:p>
          <a:p>
            <a:r>
              <a:rPr lang="de-DE" dirty="0"/>
              <a:t>Search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changed</a:t>
            </a:r>
            <a:r>
              <a:rPr lang="de-DE" dirty="0"/>
              <a:t> </a:t>
            </a:r>
            <a:r>
              <a:rPr lang="de-DE" dirty="0" err="1"/>
              <a:t>bytes</a:t>
            </a:r>
            <a:r>
              <a:rPr lang="de-DE" dirty="0"/>
              <a:t> in </a:t>
            </a:r>
            <a:r>
              <a:rPr lang="de-DE" dirty="0" err="1"/>
              <a:t>our</a:t>
            </a:r>
            <a:r>
              <a:rPr lang="de-DE" dirty="0"/>
              <a:t> </a:t>
            </a:r>
            <a:r>
              <a:rPr lang="de-DE" dirty="0" err="1"/>
              <a:t>strings</a:t>
            </a:r>
            <a:r>
              <a:rPr lang="de-DE" dirty="0"/>
              <a:t> / </a:t>
            </a:r>
            <a:r>
              <a:rPr lang="de-DE" dirty="0" err="1"/>
              <a:t>arrays</a:t>
            </a:r>
            <a:r>
              <a:rPr lang="de-DE" dirty="0"/>
              <a:t> </a:t>
            </a:r>
            <a:r>
              <a:rPr lang="de-DE" dirty="0" err="1"/>
              <a:t>again</a:t>
            </a:r>
            <a:endParaRPr lang="de-DE" dirty="0"/>
          </a:p>
          <a:p>
            <a:r>
              <a:rPr lang="de-DE" dirty="0"/>
              <a:t>Find </a:t>
            </a:r>
            <a:r>
              <a:rPr lang="de-DE" dirty="0" err="1"/>
              <a:t>vtable</a:t>
            </a:r>
            <a:r>
              <a:rPr lang="de-DE" dirty="0"/>
              <a:t> =&gt; ASLR </a:t>
            </a:r>
            <a:r>
              <a:rPr lang="de-DE" dirty="0" err="1"/>
              <a:t>bypassed</a:t>
            </a:r>
            <a:r>
              <a:rPr lang="de-DE" dirty="0"/>
              <a:t> =&gt; PWND! (EIP/ROP trivial…)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Exploiting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Reader - </a:t>
            </a:r>
            <a:r>
              <a:rPr lang="de-DE" dirty="0" err="1"/>
              <a:t>Practical</a:t>
            </a:r>
            <a:r>
              <a:rPr lang="de-DE" dirty="0"/>
              <a:t> </a:t>
            </a:r>
            <a:r>
              <a:rPr lang="de-DE" dirty="0" err="1"/>
              <a:t>example</a:t>
            </a:r>
            <a:endParaRPr lang="de-DE" dirty="0"/>
          </a:p>
        </p:txBody>
      </p:sp>
      <p:sp>
        <p:nvSpPr>
          <p:cNvPr id="8" name="Rechteck 7"/>
          <p:cNvSpPr/>
          <p:nvPr/>
        </p:nvSpPr>
        <p:spPr>
          <a:xfrm>
            <a:off x="2627784" y="1124744"/>
            <a:ext cx="3960440" cy="720080"/>
          </a:xfrm>
          <a:prstGeom prst="rect">
            <a:avLst/>
          </a:prstGeom>
          <a:gradFill>
            <a:gsLst>
              <a:gs pos="39000">
                <a:srgbClr val="FFFF80"/>
              </a:gs>
              <a:gs pos="0">
                <a:srgbClr val="FFFF00"/>
              </a:gs>
              <a:gs pos="100000">
                <a:schemeClr val="bg1"/>
              </a:gs>
            </a:gsLst>
            <a:lin ang="16200000" scaled="1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rgbClr val="FF0000"/>
              </a:buClr>
            </a:pPr>
            <a:r>
              <a:rPr lang="de-DE" sz="1600" b="1">
                <a:solidFill>
                  <a:schemeClr val="tx1"/>
                </a:solidFill>
              </a:rPr>
              <a:t>Step 4</a:t>
            </a:r>
          </a:p>
          <a:p>
            <a:pPr>
              <a:buClr>
                <a:srgbClr val="FF0000"/>
              </a:buClr>
            </a:pPr>
            <a:r>
              <a:rPr lang="de-DE" sz="1600" b="1">
                <a:solidFill>
                  <a:schemeClr val="tx1"/>
                </a:solidFill>
              </a:rPr>
              <a:t>Partially overwrite flink (set last 3 bytes to 0)</a:t>
            </a:r>
          </a:p>
        </p:txBody>
      </p:sp>
      <p:sp>
        <p:nvSpPr>
          <p:cNvPr id="16" name="Abgerundetes Rechteck 15"/>
          <p:cNvSpPr/>
          <p:nvPr/>
        </p:nvSpPr>
        <p:spPr>
          <a:xfrm>
            <a:off x="251915" y="2060848"/>
            <a:ext cx="2772308" cy="1512168"/>
          </a:xfrm>
          <a:prstGeom prst="roundRect">
            <a:avLst>
              <a:gd name="adj" fmla="val 847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/>
              <a:t>String / Array buffer</a:t>
            </a:r>
          </a:p>
        </p:txBody>
      </p:sp>
      <p:sp>
        <p:nvSpPr>
          <p:cNvPr id="17" name="Abgerundetes Rechteck 16"/>
          <p:cNvSpPr/>
          <p:nvPr/>
        </p:nvSpPr>
        <p:spPr>
          <a:xfrm>
            <a:off x="5977031" y="2060848"/>
            <a:ext cx="2772308" cy="1512168"/>
          </a:xfrm>
          <a:prstGeom prst="roundRect">
            <a:avLst>
              <a:gd name="adj" fmla="val 847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/>
              <a:t>String / Array buffer</a:t>
            </a:r>
          </a:p>
        </p:txBody>
      </p:sp>
      <p:grpSp>
        <p:nvGrpSpPr>
          <p:cNvPr id="2" name="Gruppieren 1"/>
          <p:cNvGrpSpPr/>
          <p:nvPr/>
        </p:nvGrpSpPr>
        <p:grpSpPr>
          <a:xfrm>
            <a:off x="3113838" y="2060848"/>
            <a:ext cx="2772308" cy="1512168"/>
            <a:chOff x="3113838" y="4365104"/>
            <a:chExt cx="2772308" cy="1512168"/>
          </a:xfrm>
        </p:grpSpPr>
        <p:sp>
          <p:nvSpPr>
            <p:cNvPr id="31" name="Abgerundetes Rechteck 30"/>
            <p:cNvSpPr/>
            <p:nvPr/>
          </p:nvSpPr>
          <p:spPr>
            <a:xfrm>
              <a:off x="3113838" y="4365104"/>
              <a:ext cx="2772308" cy="1512168"/>
            </a:xfrm>
            <a:prstGeom prst="roundRect">
              <a:avLst>
                <a:gd name="adj" fmla="val 8473"/>
              </a:avLst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br>
                <a:rPr lang="de-DE"/>
              </a:br>
              <a:r>
                <a:rPr lang="de-DE"/>
                <a:t>[…]</a:t>
              </a:r>
            </a:p>
          </p:txBody>
        </p:sp>
        <p:sp>
          <p:nvSpPr>
            <p:cNvPr id="36" name="Rechteck 35"/>
            <p:cNvSpPr/>
            <p:nvPr/>
          </p:nvSpPr>
          <p:spPr>
            <a:xfrm>
              <a:off x="3219088" y="4438424"/>
              <a:ext cx="613772" cy="28263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1200" b="1"/>
                <a:t>jfMC*</a:t>
              </a:r>
            </a:p>
          </p:txBody>
        </p:sp>
        <p:sp>
          <p:nvSpPr>
            <p:cNvPr id="37" name="Rechteck 36"/>
            <p:cNvSpPr/>
            <p:nvPr/>
          </p:nvSpPr>
          <p:spPr>
            <a:xfrm>
              <a:off x="3893448" y="4437112"/>
              <a:ext cx="1897752" cy="28263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1200" b="1"/>
                <a:t>aaaaaa… (block size 0x180)</a:t>
              </a:r>
            </a:p>
          </p:txBody>
        </p:sp>
        <p:sp>
          <p:nvSpPr>
            <p:cNvPr id="38" name="Rechteck 37"/>
            <p:cNvSpPr/>
            <p:nvPr/>
          </p:nvSpPr>
          <p:spPr>
            <a:xfrm>
              <a:off x="3217188" y="4789566"/>
              <a:ext cx="613772" cy="28263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1200" b="1"/>
                <a:t>jfMC*</a:t>
              </a:r>
            </a:p>
          </p:txBody>
        </p:sp>
        <p:sp>
          <p:nvSpPr>
            <p:cNvPr id="39" name="Rechteck 38"/>
            <p:cNvSpPr/>
            <p:nvPr/>
          </p:nvSpPr>
          <p:spPr>
            <a:xfrm>
              <a:off x="3891548" y="4788254"/>
              <a:ext cx="1897752" cy="28263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1200" b="1"/>
                <a:t>aaaaaa… (block size 0x180)</a:t>
              </a:r>
            </a:p>
          </p:txBody>
        </p:sp>
        <p:sp>
          <p:nvSpPr>
            <p:cNvPr id="40" name="Rechteck 39"/>
            <p:cNvSpPr/>
            <p:nvPr/>
          </p:nvSpPr>
          <p:spPr>
            <a:xfrm>
              <a:off x="3219088" y="5463412"/>
              <a:ext cx="613772" cy="282630"/>
            </a:xfrm>
            <a:prstGeom prst="rect">
              <a:avLst/>
            </a:prstGeom>
            <a:solidFill>
              <a:srgbClr val="FF0000"/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1200" b="1"/>
                <a:t>flink</a:t>
              </a:r>
            </a:p>
          </p:txBody>
        </p:sp>
        <p:sp>
          <p:nvSpPr>
            <p:cNvPr id="41" name="Rechteck 40"/>
            <p:cNvSpPr/>
            <p:nvPr/>
          </p:nvSpPr>
          <p:spPr>
            <a:xfrm>
              <a:off x="3893448" y="5462100"/>
              <a:ext cx="1897752" cy="28263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1200" b="1"/>
                <a:t>Free buffer</a:t>
              </a:r>
            </a:p>
          </p:txBody>
        </p:sp>
      </p:grpSp>
      <p:graphicFrame>
        <p:nvGraphicFramePr>
          <p:cNvPr id="27" name="Tabel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9807669"/>
              </p:ext>
            </p:extLst>
          </p:nvPr>
        </p:nvGraphicFramePr>
        <p:xfrm>
          <a:off x="4139951" y="3765464"/>
          <a:ext cx="4610485" cy="8419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640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5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5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5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5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0x10000000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/>
                        <a:t>jfMC*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dirty="0"/>
                        <a:t>VTABLE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/>
                        <a:t>refcount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/>
                        <a:t>objdata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0x10000010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/>
                        <a:t>objdata</a:t>
                      </a: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/>
                        <a:t>objdata</a:t>
                      </a:r>
                      <a:endParaRPr lang="de-DE" sz="1200" b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…</a:t>
                      </a: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11" name="Gewinkelte Verbindung 10"/>
          <p:cNvCxnSpPr/>
          <p:nvPr/>
        </p:nvCxnSpPr>
        <p:spPr>
          <a:xfrm rot="16200000" flipH="1">
            <a:off x="3599115" y="3386933"/>
            <a:ext cx="395688" cy="541970"/>
          </a:xfrm>
          <a:prstGeom prst="bentConnector2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1086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/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19484112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err="1"/>
              <a:t>Very</a:t>
            </a:r>
            <a:r>
              <a:rPr lang="de-DE" dirty="0"/>
              <a:t> easy, but </a:t>
            </a:r>
            <a:r>
              <a:rPr lang="de-DE" dirty="0" err="1"/>
              <a:t>highly</a:t>
            </a:r>
            <a:r>
              <a:rPr lang="de-DE" dirty="0"/>
              <a:t> </a:t>
            </a:r>
            <a:r>
              <a:rPr lang="de-DE" dirty="0" err="1"/>
              <a:t>effective</a:t>
            </a:r>
            <a:r>
              <a:rPr lang="de-DE" dirty="0"/>
              <a:t> </a:t>
            </a:r>
            <a:r>
              <a:rPr lang="de-DE" dirty="0" err="1"/>
              <a:t>technique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leak</a:t>
            </a:r>
            <a:r>
              <a:rPr lang="de-DE" dirty="0"/>
              <a:t> </a:t>
            </a:r>
            <a:r>
              <a:rPr lang="de-DE" dirty="0" err="1"/>
              <a:t>data</a:t>
            </a:r>
            <a:endParaRPr lang="de-DE" dirty="0"/>
          </a:p>
          <a:p>
            <a:r>
              <a:rPr lang="de-DE" dirty="0" err="1"/>
              <a:t>No</a:t>
            </a:r>
            <a:r>
              <a:rPr lang="de-DE" dirty="0"/>
              <a:t> global RW primitive, but </a:t>
            </a:r>
            <a:r>
              <a:rPr lang="de-DE" dirty="0" err="1"/>
              <a:t>enough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pwn</a:t>
            </a:r>
            <a:r>
              <a:rPr lang="de-DE" dirty="0"/>
              <a:t> AR</a:t>
            </a:r>
          </a:p>
          <a:p>
            <a:r>
              <a:rPr lang="de-DE" dirty="0"/>
              <a:t>Version-</a:t>
            </a:r>
            <a:r>
              <a:rPr lang="de-DE" dirty="0" err="1"/>
              <a:t>independant</a:t>
            </a:r>
            <a:endParaRPr lang="de-DE" dirty="0"/>
          </a:p>
          <a:p>
            <a:r>
              <a:rPr lang="de-DE" dirty="0"/>
              <a:t>OS-</a:t>
            </a:r>
            <a:r>
              <a:rPr lang="de-DE" dirty="0" err="1"/>
              <a:t>independant</a:t>
            </a:r>
            <a:endParaRPr lang="de-DE" dirty="0"/>
          </a:p>
          <a:p>
            <a:r>
              <a:rPr lang="de-DE" dirty="0" err="1"/>
              <a:t>Very</a:t>
            </a:r>
            <a:r>
              <a:rPr lang="de-DE" dirty="0"/>
              <a:t> fast: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start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pwn</a:t>
            </a:r>
            <a:r>
              <a:rPr lang="de-DE" dirty="0"/>
              <a:t> ~ 1 sec </a:t>
            </a: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strings</a:t>
            </a:r>
            <a:endParaRPr lang="de-DE" dirty="0"/>
          </a:p>
          <a:p>
            <a:pPr lvl="1"/>
            <a:r>
              <a:rPr lang="de-DE" dirty="0"/>
              <a:t>Arrays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elegant but </a:t>
            </a:r>
            <a:r>
              <a:rPr lang="de-DE" dirty="0" err="1"/>
              <a:t>searching</a:t>
            </a:r>
            <a:r>
              <a:rPr lang="de-DE" dirty="0"/>
              <a:t> </a:t>
            </a:r>
            <a:r>
              <a:rPr lang="de-DE" dirty="0" err="1"/>
              <a:t>them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sloooow</a:t>
            </a:r>
            <a:r>
              <a:rPr lang="de-DE" dirty="0"/>
              <a:t>…</a:t>
            </a:r>
          </a:p>
          <a:p>
            <a:r>
              <a:rPr lang="de-DE" dirty="0"/>
              <a:t>Flexible </a:t>
            </a:r>
            <a:r>
              <a:rPr lang="de-DE" dirty="0" err="1"/>
              <a:t>technique</a:t>
            </a:r>
            <a:r>
              <a:rPr lang="de-DE" dirty="0"/>
              <a:t> </a:t>
            </a: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used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almost</a:t>
            </a:r>
            <a:r>
              <a:rPr lang="de-DE" dirty="0"/>
              <a:t> </a:t>
            </a:r>
            <a:r>
              <a:rPr lang="de-DE" dirty="0" err="1"/>
              <a:t>every</a:t>
            </a:r>
            <a:r>
              <a:rPr lang="de-DE" dirty="0"/>
              <a:t> </a:t>
            </a:r>
            <a:r>
              <a:rPr lang="de-DE" dirty="0" err="1"/>
              <a:t>kind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overwrite</a:t>
            </a:r>
            <a:endParaRPr lang="de-DE" dirty="0"/>
          </a:p>
          <a:p>
            <a:r>
              <a:rPr lang="de-DE" dirty="0"/>
              <a:t>Custom </a:t>
            </a:r>
            <a:r>
              <a:rPr lang="de-DE" dirty="0" err="1"/>
              <a:t>allocator</a:t>
            </a:r>
            <a:r>
              <a:rPr lang="de-DE" dirty="0"/>
              <a:t> </a:t>
            </a:r>
            <a:r>
              <a:rPr lang="de-DE" dirty="0" err="1"/>
              <a:t>proves</a:t>
            </a:r>
            <a:r>
              <a:rPr lang="de-DE" dirty="0"/>
              <a:t> </a:t>
            </a:r>
            <a:r>
              <a:rPr lang="de-DE" dirty="0" err="1"/>
              <a:t>once</a:t>
            </a:r>
            <a:r>
              <a:rPr lang="de-DE" dirty="0"/>
              <a:t> </a:t>
            </a:r>
            <a:r>
              <a:rPr lang="de-DE" dirty="0" err="1"/>
              <a:t>again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a </a:t>
            </a:r>
            <a:r>
              <a:rPr lang="de-DE" dirty="0" err="1"/>
              <a:t>perfect</a:t>
            </a:r>
            <a:r>
              <a:rPr lang="de-DE" dirty="0"/>
              <a:t> </a:t>
            </a:r>
            <a:r>
              <a:rPr lang="de-DE" dirty="0" err="1"/>
              <a:t>target</a:t>
            </a:r>
            <a:r>
              <a:rPr lang="de-DE" dirty="0"/>
              <a:t> in </a:t>
            </a:r>
            <a:r>
              <a:rPr lang="de-DE" dirty="0" err="1"/>
              <a:t>memory</a:t>
            </a:r>
            <a:r>
              <a:rPr lang="de-DE" dirty="0"/>
              <a:t> </a:t>
            </a:r>
            <a:r>
              <a:rPr lang="de-DE" dirty="0" err="1"/>
              <a:t>corruption</a:t>
            </a:r>
            <a:r>
              <a:rPr lang="de-DE" dirty="0"/>
              <a:t> </a:t>
            </a:r>
            <a:r>
              <a:rPr lang="de-DE" dirty="0" err="1"/>
              <a:t>scenarios</a:t>
            </a:r>
            <a:endParaRPr lang="de-DE" dirty="0"/>
          </a:p>
          <a:p>
            <a:pPr lvl="1"/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209049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/>
          <p:cNvSpPr>
            <a:spLocks noGrp="1"/>
          </p:cNvSpPr>
          <p:nvPr>
            <p:ph type="body" sz="quarter" idx="13"/>
          </p:nvPr>
        </p:nvSpPr>
        <p:spPr>
          <a:xfrm>
            <a:off x="1785932" y="2786058"/>
            <a:ext cx="5162332" cy="785818"/>
          </a:xfrm>
        </p:spPr>
        <p:txBody>
          <a:bodyPr/>
          <a:lstStyle/>
          <a:p>
            <a:r>
              <a:rPr lang="de-DE" dirty="0"/>
              <a:t>Q&amp;A</a:t>
            </a:r>
          </a:p>
          <a:p>
            <a:endParaRPr lang="de-DE" dirty="0"/>
          </a:p>
        </p:txBody>
      </p:sp>
      <p:sp>
        <p:nvSpPr>
          <p:cNvPr id="3" name="Textplatzhalter 5"/>
          <p:cNvSpPr txBox="1">
            <a:spLocks/>
          </p:cNvSpPr>
          <p:nvPr/>
        </p:nvSpPr>
        <p:spPr>
          <a:xfrm>
            <a:off x="827584" y="1196752"/>
            <a:ext cx="7488832" cy="9361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4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err="1"/>
              <a:t>Thank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attention</a:t>
            </a:r>
            <a:r>
              <a:rPr lang="de-DE" dirty="0"/>
              <a:t>! </a:t>
            </a:r>
            <a:r>
              <a:rPr lang="de-DE" dirty="0">
                <a:sym typeface="Wingdings" panose="05000000000000000000" pitchFamily="2" charset="2"/>
              </a:rPr>
              <a:t>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33001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feld 12"/>
          <p:cNvSpPr txBox="1"/>
          <p:nvPr/>
        </p:nvSpPr>
        <p:spPr>
          <a:xfrm>
            <a:off x="395536" y="3412157"/>
            <a:ext cx="8712968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1400" dirty="0">
                <a:solidFill>
                  <a:schemeClr val="bg1"/>
                </a:solidFill>
              </a:rPr>
              <a:t>0:000&gt; !</a:t>
            </a:r>
            <a:r>
              <a:rPr lang="de-DE" sz="1400" dirty="0" err="1">
                <a:solidFill>
                  <a:schemeClr val="bg1"/>
                </a:solidFill>
              </a:rPr>
              <a:t>heap</a:t>
            </a:r>
            <a:r>
              <a:rPr lang="de-DE" sz="1400" dirty="0">
                <a:solidFill>
                  <a:schemeClr val="bg1"/>
                </a:solidFill>
              </a:rPr>
              <a:t> -p -a </a:t>
            </a:r>
            <a:r>
              <a:rPr lang="de-DE" sz="1400" dirty="0" err="1">
                <a:solidFill>
                  <a:schemeClr val="bg1"/>
                </a:solidFill>
              </a:rPr>
              <a:t>ecx</a:t>
            </a:r>
            <a:endParaRPr lang="de-DE" sz="1400" dirty="0">
              <a:solidFill>
                <a:schemeClr val="bg1"/>
              </a:solidFill>
            </a:endParaRPr>
          </a:p>
          <a:p>
            <a:r>
              <a:rPr lang="de-DE" sz="1400" dirty="0">
                <a:solidFill>
                  <a:schemeClr val="bg1"/>
                </a:solidFill>
              </a:rPr>
              <a:t>    </a:t>
            </a:r>
            <a:r>
              <a:rPr lang="de-DE" sz="1400" dirty="0" err="1">
                <a:solidFill>
                  <a:schemeClr val="bg1"/>
                </a:solidFill>
              </a:rPr>
              <a:t>address</a:t>
            </a:r>
            <a:r>
              <a:rPr lang="de-DE" sz="1400" dirty="0">
                <a:solidFill>
                  <a:schemeClr val="bg1"/>
                </a:solidFill>
              </a:rPr>
              <a:t> 07b2f3cc </a:t>
            </a:r>
            <a:r>
              <a:rPr lang="de-DE" sz="1400" dirty="0" err="1">
                <a:solidFill>
                  <a:schemeClr val="bg1"/>
                </a:solidFill>
              </a:rPr>
              <a:t>found</a:t>
            </a:r>
            <a:r>
              <a:rPr lang="de-DE" sz="1400" dirty="0">
                <a:solidFill>
                  <a:schemeClr val="bg1"/>
                </a:solidFill>
              </a:rPr>
              <a:t> in</a:t>
            </a:r>
          </a:p>
          <a:p>
            <a:r>
              <a:rPr lang="de-DE" sz="1400" dirty="0">
                <a:solidFill>
                  <a:schemeClr val="bg1"/>
                </a:solidFill>
              </a:rPr>
              <a:t>    _HEAP @ 11a0000</a:t>
            </a:r>
          </a:p>
          <a:p>
            <a:r>
              <a:rPr lang="de-DE" sz="1400" dirty="0">
                <a:solidFill>
                  <a:schemeClr val="bg1"/>
                </a:solidFill>
              </a:rPr>
              <a:t>      HEAP_ENTRY Size </a:t>
            </a:r>
            <a:r>
              <a:rPr lang="de-DE" sz="1400" dirty="0" err="1">
                <a:solidFill>
                  <a:schemeClr val="bg1"/>
                </a:solidFill>
              </a:rPr>
              <a:t>Prev</a:t>
            </a:r>
            <a:r>
              <a:rPr lang="de-DE" sz="1400" dirty="0">
                <a:solidFill>
                  <a:schemeClr val="bg1"/>
                </a:solidFill>
              </a:rPr>
              <a:t> Flags    </a:t>
            </a:r>
            <a:r>
              <a:rPr lang="de-DE" sz="1400" dirty="0" err="1">
                <a:solidFill>
                  <a:schemeClr val="bg1"/>
                </a:solidFill>
              </a:rPr>
              <a:t>UserPtr</a:t>
            </a:r>
            <a:r>
              <a:rPr lang="de-DE" sz="1400" dirty="0">
                <a:solidFill>
                  <a:schemeClr val="bg1"/>
                </a:solidFill>
              </a:rPr>
              <a:t>    </a:t>
            </a:r>
            <a:r>
              <a:rPr lang="de-DE" sz="1400" dirty="0" err="1">
                <a:solidFill>
                  <a:schemeClr val="bg1"/>
                </a:solidFill>
              </a:rPr>
              <a:t>UserSize</a:t>
            </a:r>
            <a:r>
              <a:rPr lang="de-DE" sz="1400" dirty="0">
                <a:solidFill>
                  <a:schemeClr val="bg1"/>
                </a:solidFill>
              </a:rPr>
              <a:t>  -  </a:t>
            </a:r>
            <a:r>
              <a:rPr lang="de-DE" sz="1400" dirty="0" err="1">
                <a:solidFill>
                  <a:schemeClr val="bg1"/>
                </a:solidFill>
              </a:rPr>
              <a:t>state</a:t>
            </a:r>
            <a:endParaRPr lang="de-DE" sz="1400" dirty="0">
              <a:solidFill>
                <a:schemeClr val="bg1"/>
              </a:solidFill>
            </a:endParaRPr>
          </a:p>
          <a:p>
            <a:r>
              <a:rPr lang="de-DE" sz="1400" dirty="0">
                <a:solidFill>
                  <a:schemeClr val="bg1"/>
                </a:solidFill>
              </a:rPr>
              <a:t>        07b24eb0 199c 0000  [00]   07b24eb8    0ccd8     - (</a:t>
            </a:r>
            <a:r>
              <a:rPr lang="de-DE" sz="1400" dirty="0" err="1">
                <a:solidFill>
                  <a:schemeClr val="bg1"/>
                </a:solidFill>
              </a:rPr>
              <a:t>busy</a:t>
            </a:r>
            <a:r>
              <a:rPr lang="de-DE" sz="1400" dirty="0">
                <a:solidFill>
                  <a:schemeClr val="bg1"/>
                </a:solidFill>
              </a:rPr>
              <a:t>)</a:t>
            </a:r>
          </a:p>
          <a:p>
            <a:endParaRPr lang="de-DE" sz="1400" dirty="0">
              <a:solidFill>
                <a:schemeClr val="bg1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395536" y="1277852"/>
            <a:ext cx="8712968" cy="160043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1400">
                <a:solidFill>
                  <a:schemeClr val="bg1"/>
                </a:solidFill>
              </a:rPr>
              <a:t>(72fc.72ec): Access violation - code c0000005 (!!! second chance !!!)</a:t>
            </a:r>
          </a:p>
          <a:p>
            <a:r>
              <a:rPr lang="de-DE" sz="1400">
                <a:solidFill>
                  <a:schemeClr val="bg1"/>
                </a:solidFill>
              </a:rPr>
              <a:t>eax=69572c30 ebx=00000002 ecx=07b2f3cc edx=05658af8 esi=0549e538 edi=07b2f3cc</a:t>
            </a:r>
          </a:p>
          <a:p>
            <a:r>
              <a:rPr lang="de-DE" sz="1400">
                <a:solidFill>
                  <a:schemeClr val="bg1"/>
                </a:solidFill>
              </a:rPr>
              <a:t>eip=20a29654 esp=0031d8c4 ebp=00000003 iopl=0         nv up ei pl nz na </a:t>
            </a:r>
          </a:p>
          <a:p>
            <a:r>
              <a:rPr lang="de-DE" sz="1400">
                <a:solidFill>
                  <a:schemeClr val="bg1"/>
                </a:solidFill>
              </a:rPr>
              <a:t>cs=0023  ss=002b  ds=002b  es=002b  fs=0053  gs=002b        efl=00210206</a:t>
            </a:r>
          </a:p>
          <a:p>
            <a:endParaRPr lang="de-DE" sz="1400">
              <a:solidFill>
                <a:schemeClr val="bg1"/>
              </a:solidFill>
            </a:endParaRPr>
          </a:p>
          <a:p>
            <a:r>
              <a:rPr lang="de-DE" sz="1400">
                <a:solidFill>
                  <a:schemeClr val="bg1"/>
                </a:solidFill>
              </a:rPr>
              <a:t>AcroForm!DllUnregisterServer+0x2f73ce:</a:t>
            </a:r>
          </a:p>
          <a:p>
            <a:r>
              <a:rPr lang="de-DE" sz="1400">
                <a:solidFill>
                  <a:schemeClr val="bg1"/>
                </a:solidFill>
              </a:rPr>
              <a:t>20a29654   mov edx,dword ptr [eax]  ds:002b:69572c30=????????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/>
              <a:t>Motivation</a:t>
            </a:r>
          </a:p>
        </p:txBody>
      </p:sp>
      <p:sp>
        <p:nvSpPr>
          <p:cNvPr id="14" name="Rechteck 13"/>
          <p:cNvSpPr/>
          <p:nvPr/>
        </p:nvSpPr>
        <p:spPr>
          <a:xfrm>
            <a:off x="6317189" y="2169110"/>
            <a:ext cx="2291494" cy="39055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400" b="1"/>
              <a:t>Awesome, we have a crash! </a:t>
            </a:r>
          </a:p>
        </p:txBody>
      </p:sp>
      <p:sp>
        <p:nvSpPr>
          <p:cNvPr id="30" name="Rechteck 29"/>
          <p:cNvSpPr/>
          <p:nvPr/>
        </p:nvSpPr>
        <p:spPr>
          <a:xfrm>
            <a:off x="6312277" y="2646980"/>
            <a:ext cx="2296406" cy="5404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400" b="1"/>
              <a:t>But no useful function name (DllUnregisterServer??) </a:t>
            </a:r>
          </a:p>
        </p:txBody>
      </p:sp>
      <p:sp>
        <p:nvSpPr>
          <p:cNvPr id="17" name="Rechteck 16"/>
          <p:cNvSpPr/>
          <p:nvPr/>
        </p:nvSpPr>
        <p:spPr>
          <a:xfrm>
            <a:off x="6317190" y="3496816"/>
            <a:ext cx="2291494" cy="10123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400" b="1"/>
              <a:t>The object holding the bad reference is located in the middle of a huge buffer</a:t>
            </a:r>
          </a:p>
          <a:p>
            <a:r>
              <a:rPr lang="de-DE" sz="1400" b="1"/>
              <a:t>=&gt; Page Heap useless</a:t>
            </a:r>
          </a:p>
        </p:txBody>
      </p:sp>
      <p:sp>
        <p:nvSpPr>
          <p:cNvPr id="26" name="Rechteck 25"/>
          <p:cNvSpPr/>
          <p:nvPr/>
        </p:nvSpPr>
        <p:spPr>
          <a:xfrm>
            <a:off x="6317190" y="5211318"/>
            <a:ext cx="2291494" cy="41773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400" b="1"/>
              <a:t>Stacktrace also not helpful</a:t>
            </a:r>
          </a:p>
        </p:txBody>
      </p:sp>
      <p:sp>
        <p:nvSpPr>
          <p:cNvPr id="27" name="Rechteck 26"/>
          <p:cNvSpPr/>
          <p:nvPr/>
        </p:nvSpPr>
        <p:spPr>
          <a:xfrm>
            <a:off x="3203848" y="3413764"/>
            <a:ext cx="1440160" cy="40481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400" b="1"/>
              <a:t>Offset 0xa514 !?</a:t>
            </a:r>
          </a:p>
        </p:txBody>
      </p:sp>
      <p:cxnSp>
        <p:nvCxnSpPr>
          <p:cNvPr id="28" name="Gerade Verbindung mit Pfeil 27"/>
          <p:cNvCxnSpPr/>
          <p:nvPr/>
        </p:nvCxnSpPr>
        <p:spPr>
          <a:xfrm flipH="1">
            <a:off x="1907704" y="3624832"/>
            <a:ext cx="1163156" cy="124454"/>
          </a:xfrm>
          <a:prstGeom prst="straightConnector1">
            <a:avLst/>
          </a:prstGeom>
          <a:ln w="254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mit Pfeil 28"/>
          <p:cNvCxnSpPr/>
          <p:nvPr/>
        </p:nvCxnSpPr>
        <p:spPr>
          <a:xfrm flipH="1">
            <a:off x="3491880" y="3908383"/>
            <a:ext cx="216024" cy="395001"/>
          </a:xfrm>
          <a:prstGeom prst="straightConnector1">
            <a:avLst/>
          </a:prstGeom>
          <a:ln w="254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hteck 10"/>
          <p:cNvSpPr/>
          <p:nvPr/>
        </p:nvSpPr>
        <p:spPr>
          <a:xfrm>
            <a:off x="2489282" y="2587093"/>
            <a:ext cx="2960542" cy="2841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3578369" y="4317673"/>
            <a:ext cx="666932" cy="2057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Textfeld 14"/>
          <p:cNvSpPr txBox="1"/>
          <p:nvPr/>
        </p:nvSpPr>
        <p:spPr>
          <a:xfrm>
            <a:off x="415400" y="4727689"/>
            <a:ext cx="8712968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1400">
                <a:solidFill>
                  <a:schemeClr val="bg1"/>
                </a:solidFill>
              </a:rPr>
              <a:t>0:000&gt; kc</a:t>
            </a:r>
          </a:p>
          <a:p>
            <a:r>
              <a:rPr lang="de-DE" sz="1400">
                <a:solidFill>
                  <a:schemeClr val="bg1"/>
                </a:solidFill>
              </a:rPr>
              <a:t>AcroForm!DllUnregisterServer+0x2f73ce</a:t>
            </a:r>
          </a:p>
          <a:p>
            <a:r>
              <a:rPr lang="de-DE" sz="1400">
                <a:solidFill>
                  <a:schemeClr val="bg1"/>
                </a:solidFill>
              </a:rPr>
              <a:t>AcroForm!DllUnregisterServer+0x2f7212</a:t>
            </a:r>
          </a:p>
          <a:p>
            <a:r>
              <a:rPr lang="de-DE" sz="1400">
                <a:solidFill>
                  <a:schemeClr val="bg1"/>
                </a:solidFill>
              </a:rPr>
              <a:t>AcroForm!DllUnregisterServer+0x2f7504</a:t>
            </a:r>
          </a:p>
          <a:p>
            <a:r>
              <a:rPr lang="de-DE" sz="1400">
                <a:solidFill>
                  <a:schemeClr val="bg1"/>
                </a:solidFill>
              </a:rPr>
              <a:t>AcroForm!DllUnregisterServer+0x35f3ae</a:t>
            </a:r>
          </a:p>
          <a:p>
            <a:r>
              <a:rPr lang="de-DE" sz="1400">
                <a:solidFill>
                  <a:schemeClr val="bg1"/>
                </a:solidFill>
              </a:rPr>
              <a:t>AcroForm!DllUnregisterServer+0x358f50</a:t>
            </a:r>
          </a:p>
        </p:txBody>
      </p:sp>
    </p:spTree>
    <p:extLst>
      <p:ext uri="{BB962C8B-B14F-4D97-AF65-F5344CB8AC3E}">
        <p14:creationId xmlns:p14="http://schemas.microsoft.com/office/powerpoint/2010/main" val="139125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 animBg="1"/>
      <p:bldP spid="30" grpId="0" animBg="1"/>
      <p:bldP spid="17" grpId="0" animBg="1"/>
      <p:bldP spid="26" grpId="0" animBg="1"/>
      <p:bldP spid="27" grpId="0" animBg="1"/>
      <p:bldP spid="11" grpId="0" animBg="1"/>
      <p:bldP spid="12" grpId="0" animBg="1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/>
              <a:t>Adobe Reader =&gt; No symbols / RTTI infos!</a:t>
            </a:r>
          </a:p>
          <a:p>
            <a:pPr lvl="1"/>
            <a:r>
              <a:rPr lang="de-DE" sz="2500"/>
              <a:t>No function names</a:t>
            </a:r>
          </a:p>
          <a:p>
            <a:pPr lvl="1"/>
            <a:r>
              <a:rPr lang="de-DE" sz="2500"/>
              <a:t>No object / vtable information</a:t>
            </a:r>
          </a:p>
          <a:p>
            <a:pPr lvl="1"/>
            <a:r>
              <a:rPr lang="de-DE" sz="2500"/>
              <a:t>No meaningful stacktraces</a:t>
            </a:r>
          </a:p>
          <a:p>
            <a:pPr lvl="1"/>
            <a:r>
              <a:rPr lang="de-DE"/>
              <a:t>Page Heap useless</a:t>
            </a:r>
            <a:endParaRPr lang="de-DE" sz="2500"/>
          </a:p>
          <a:p>
            <a:r>
              <a:rPr lang="de-DE"/>
              <a:t>Root cause analysis </a:t>
            </a:r>
            <a:r>
              <a:rPr lang="de-DE" sz="2800"/>
              <a:t>is very hard without context</a:t>
            </a:r>
          </a:p>
          <a:p>
            <a:r>
              <a:rPr lang="de-DE" sz="2800"/>
              <a:t>Complicates crash triaging during fuzz runs </a:t>
            </a:r>
            <a:endParaRPr lang="de-DE"/>
          </a:p>
          <a:p>
            <a:pPr lvl="1"/>
            <a:endParaRPr lang="de-DE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/>
              <a:t>Motivation</a:t>
            </a:r>
          </a:p>
        </p:txBody>
      </p:sp>
    </p:spTree>
    <p:extLst>
      <p:ext uri="{BB962C8B-B14F-4D97-AF65-F5344CB8AC3E}">
        <p14:creationId xmlns:p14="http://schemas.microsoft.com/office/powerpoint/2010/main" val="794830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/>
              <a:t>How do we ANALYZE crashes in XFA?</a:t>
            </a:r>
          </a:p>
          <a:p>
            <a:r>
              <a:rPr lang="de-DE"/>
              <a:t>How do we EXPLOIT these crashes?</a:t>
            </a:r>
            <a:br>
              <a:rPr lang="de-DE"/>
            </a:br>
            <a:endParaRPr lang="de-DE"/>
          </a:p>
          <a:p>
            <a:r>
              <a:rPr lang="de-DE"/>
              <a:t>Obvious: We need context! We need symbols!</a:t>
            </a:r>
          </a:p>
          <a:p>
            <a:endParaRPr lang="de-DE"/>
          </a:p>
          <a:p>
            <a:r>
              <a:rPr lang="de-DE"/>
              <a:t>No </a:t>
            </a:r>
            <a:r>
              <a:rPr lang="de-DE" i="1"/>
              <a:t>in-depth</a:t>
            </a:r>
            <a:r>
              <a:rPr lang="de-DE"/>
              <a:t> research about XFA internals so far:</a:t>
            </a:r>
          </a:p>
          <a:p>
            <a:pPr lvl="1"/>
            <a:r>
              <a:rPr lang="de-DE">
                <a:sym typeface="Wingdings" panose="05000000000000000000" pitchFamily="2" charset="2"/>
              </a:rPr>
              <a:t>Most useful: Writeups about XFA exploit from 2013 (David and Enrique of Immunity Inc, Matthieu Bonetti of Portcullis Labs)</a:t>
            </a:r>
          </a:p>
          <a:p>
            <a:pPr lvl="1"/>
            <a:r>
              <a:rPr lang="de-DE">
                <a:sym typeface="Wingdings" panose="05000000000000000000" pitchFamily="2" charset="2"/>
              </a:rPr>
              <a:t>Good technical analysis, but only scratching the surface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/>
              <a:t>Motivation</a:t>
            </a:r>
          </a:p>
        </p:txBody>
      </p:sp>
    </p:spTree>
    <p:extLst>
      <p:ext uri="{BB962C8B-B14F-4D97-AF65-F5344CB8AC3E}">
        <p14:creationId xmlns:p14="http://schemas.microsoft.com/office/powerpoint/2010/main" val="3342256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/>
              <a:t>Write tools to recover contextual information</a:t>
            </a:r>
          </a:p>
          <a:p>
            <a:pPr lvl="1"/>
            <a:r>
              <a:rPr lang="de-DE"/>
              <a:t>Lower the bar for other researchers! </a:t>
            </a:r>
          </a:p>
          <a:p>
            <a:pPr lvl="1"/>
            <a:r>
              <a:rPr lang="de-DE"/>
              <a:t>Check </a:t>
            </a:r>
            <a:r>
              <a:rPr lang="de-DE">
                <a:solidFill>
                  <a:srgbClr val="0070C0"/>
                </a:solidFill>
              </a:rPr>
              <a:t>https://github.com/siberas</a:t>
            </a:r>
            <a:r>
              <a:rPr lang="de-DE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de-DE"/>
              <a:t>in the next days</a:t>
            </a:r>
          </a:p>
          <a:p>
            <a:r>
              <a:rPr lang="de-DE" sz="2800"/>
              <a:t>Facilitate:</a:t>
            </a:r>
          </a:p>
          <a:p>
            <a:pPr lvl="1"/>
            <a:r>
              <a:rPr lang="de-DE"/>
              <a:t>Vulnerability discovery and root cause analysis</a:t>
            </a:r>
          </a:p>
          <a:p>
            <a:pPr lvl="1"/>
            <a:r>
              <a:rPr lang="de-DE"/>
              <a:t>Crash triaging during fuzz runs</a:t>
            </a:r>
          </a:p>
          <a:p>
            <a:r>
              <a:rPr lang="de-DE" sz="2800"/>
              <a:t>Deliver XFA-specific background for exploitation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/>
              <a:t>Motivation</a:t>
            </a:r>
          </a:p>
        </p:txBody>
      </p:sp>
    </p:spTree>
    <p:extLst>
      <p:ext uri="{BB962C8B-B14F-4D97-AF65-F5344CB8AC3E}">
        <p14:creationId xmlns:p14="http://schemas.microsoft.com/office/powerpoint/2010/main" val="2068000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3498</Words>
  <Application>Microsoft Office PowerPoint</Application>
  <PresentationFormat>Bildschirmpräsentation (4:3)</PresentationFormat>
  <Paragraphs>970</Paragraphs>
  <Slides>59</Slides>
  <Notes>14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59</vt:i4>
      </vt:variant>
    </vt:vector>
  </HeadingPairs>
  <TitlesOfParts>
    <vt:vector size="64" baseType="lpstr">
      <vt:lpstr>Arial</vt:lpstr>
      <vt:lpstr>Calibri</vt:lpstr>
      <vt:lpstr>Symbol</vt:lpstr>
      <vt:lpstr>Wingdings</vt:lpstr>
      <vt:lpstr>Office Theme</vt:lpstr>
      <vt:lpstr>Pwning Adobe Reader</vt:lpstr>
      <vt:lpstr>Agenda</vt:lpstr>
      <vt:lpstr>whoami</vt:lpstr>
      <vt:lpstr>PowerPoint-Präsentation</vt:lpstr>
      <vt:lpstr>Motivation</vt:lpstr>
      <vt:lpstr>Motivation</vt:lpstr>
      <vt:lpstr>Motivation</vt:lpstr>
      <vt:lpstr>Motivation</vt:lpstr>
      <vt:lpstr>Motivation</vt:lpstr>
      <vt:lpstr>PowerPoint-Präsentation</vt:lpstr>
      <vt:lpstr>(Short!) Introduction to XFA</vt:lpstr>
      <vt:lpstr>(Short!) Introduction to XFA</vt:lpstr>
      <vt:lpstr>(Short!) Introduction to XFA</vt:lpstr>
      <vt:lpstr>(Short!) Introduction to XFA</vt:lpstr>
      <vt:lpstr>PowerPoint-Präsentation</vt:lpstr>
      <vt:lpstr>XFA Internals - General Approach</vt:lpstr>
      <vt:lpstr>XFA Internals - General Approach</vt:lpstr>
      <vt:lpstr>XFA Internals - General Approach</vt:lpstr>
      <vt:lpstr>XFA Internals - Objects</vt:lpstr>
      <vt:lpstr>XFA Internals - Objects: Identification</vt:lpstr>
      <vt:lpstr>XFA Internals - Objects: Identification</vt:lpstr>
      <vt:lpstr>XFA Internals - Objects: Identification</vt:lpstr>
      <vt:lpstr>XFA Internals - Objects</vt:lpstr>
      <vt:lpstr>XFA Internals - Objects</vt:lpstr>
      <vt:lpstr>XFA Internals - Objects</vt:lpstr>
      <vt:lpstr>XFA Internals - Objects</vt:lpstr>
      <vt:lpstr>XFA Internals - jfCacheManager</vt:lpstr>
      <vt:lpstr>XFA Internals - jfCacheManager</vt:lpstr>
      <vt:lpstr>XFA Internals - jfCacheManager</vt:lpstr>
      <vt:lpstr>XFA Internals - jfCacheManager</vt:lpstr>
      <vt:lpstr>XFA Internals - jfCacheManager</vt:lpstr>
      <vt:lpstr>XFA Internals - jfCacheManager</vt:lpstr>
      <vt:lpstr>XFA Internals - jfCacheManager</vt:lpstr>
      <vt:lpstr>XFA Internals - jfCacheManager</vt:lpstr>
      <vt:lpstr>XFA Internals - jfCacheManager</vt:lpstr>
      <vt:lpstr>XFA Internals - jfCacheManager</vt:lpstr>
      <vt:lpstr>XFA Internals - jfCacheManager</vt:lpstr>
      <vt:lpstr>XFA Internals - jfCacheManager</vt:lpstr>
      <vt:lpstr>XFA Internals - jfCacheManager</vt:lpstr>
      <vt:lpstr>XFA Internals - jfCacheManager</vt:lpstr>
      <vt:lpstr>PowerPoint-Präsentation</vt:lpstr>
      <vt:lpstr>Exploiting the Reader</vt:lpstr>
      <vt:lpstr>Exploiting the Reader</vt:lpstr>
      <vt:lpstr>Exploiting the Reader - Hit the flink!</vt:lpstr>
      <vt:lpstr>Exploiting the Reader - Hit the flink!</vt:lpstr>
      <vt:lpstr>Exploiting the Reader - Hit the flink!</vt:lpstr>
      <vt:lpstr>Exploiting the Reader - Hit the flink!</vt:lpstr>
      <vt:lpstr>Exploiting the Reader - Hit the flink!</vt:lpstr>
      <vt:lpstr>Exploiting the Reader</vt:lpstr>
      <vt:lpstr>Exploiting the Reader - Practical example</vt:lpstr>
      <vt:lpstr>Exploiting the Reader - Practical example</vt:lpstr>
      <vt:lpstr>Exploiting the Reader - Practical example</vt:lpstr>
      <vt:lpstr>Exploiting the Reader - Practical example</vt:lpstr>
      <vt:lpstr>Exploiting the Reader - Practical example</vt:lpstr>
      <vt:lpstr>Exploiting the Reader - Practical example</vt:lpstr>
      <vt:lpstr>Exploiting the Reader - Practical example</vt:lpstr>
      <vt:lpstr>PowerPoint-Präsentation</vt:lpstr>
      <vt:lpstr>Conclusion</vt:lpstr>
      <vt:lpstr>PowerPoint-Präsentation</vt:lpstr>
    </vt:vector>
  </TitlesOfParts>
  <Company>siberas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Pwning Adobe Reader - Syscan360, Singapore 2016</dc:title>
  <dc:creator>Sebastian Apelt</dc:creator>
  <cp:lastModifiedBy>sebastian</cp:lastModifiedBy>
  <cp:revision>1392</cp:revision>
  <dcterms:created xsi:type="dcterms:W3CDTF">2009-02-03T07:16:46Z</dcterms:created>
  <dcterms:modified xsi:type="dcterms:W3CDTF">2016-04-12T12:02:06Z</dcterms:modified>
  <cp:contentStatus>Endgültig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